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78" r:id="rId4"/>
    <p:sldId id="257" r:id="rId5"/>
    <p:sldId id="272" r:id="rId6"/>
    <p:sldId id="258" r:id="rId7"/>
    <p:sldId id="259" r:id="rId8"/>
    <p:sldId id="260" r:id="rId9"/>
    <p:sldId id="265" r:id="rId10"/>
    <p:sldId id="262" r:id="rId11"/>
    <p:sldId id="263" r:id="rId12"/>
    <p:sldId id="264" r:id="rId13"/>
    <p:sldId id="266" r:id="rId14"/>
    <p:sldId id="267" r:id="rId15"/>
    <p:sldId id="268" r:id="rId16"/>
    <p:sldId id="269" r:id="rId17"/>
    <p:sldId id="270" r:id="rId18"/>
    <p:sldId id="271" r:id="rId19"/>
    <p:sldId id="273" r:id="rId20"/>
    <p:sldId id="274" r:id="rId21"/>
    <p:sldId id="275" r:id="rId22"/>
    <p:sldId id="276" r:id="rId23"/>
    <p:sldId id="277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51" autoAdjust="0"/>
    <p:restoredTop sz="94660"/>
  </p:normalViewPr>
  <p:slideViewPr>
    <p:cSldViewPr snapToGrid="0">
      <p:cViewPr>
        <p:scale>
          <a:sx n="66" d="100"/>
          <a:sy n="66" d="100"/>
        </p:scale>
        <p:origin x="1508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04T13:03:35.4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29,'4'-3,"0"1,0-1,0 1,1 0,-1 1,1-1,-1 1,1 0,0 0,0 0,-1 1,1 0,6 0,4-1,408-7,-251 10,256-2,-395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04T13:55:31.9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0,'2625'0,"-2582"3,0 1,64 15,34 4,302-15,-265-10,177 2,-312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04T14:02:08.7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1,'861'0,"-838"1,0 0,-1 2,36 9,65 26,-13-3,-43-20,0-3,132 8,141-21,-145-2,7116 3,-7281 1,-1-2,0-2,0 0,-1-2,52-15,238-69,-279 81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04T14:02:12.3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0,'3542'0,"-3512"1,-1 1,-1 2,1 1,34 10,-23-6,0-2,76 5,83-11,-120-2,3507-2,-1953 4,-1471 1,184-4,-80-22,-220 21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04T13:03:37.2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0,'4'0,"11"0,12 0,10 0,8 0,10 0,14 0,13 0,12 0,11 0,3 0,-9 0,-12 0,-11 0,-15 0,-8 0,-4 0,-11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04T13:03:47.0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 1,'-12'9,"12"-9,0 0,0 0,1 1,-1-1,0 0,0 1,0-1,0 0,0 0,0 1,1-1,-1 0,0 0,0 0,0 1,1-1,-1 0,0 0,0 0,1 0,-1 1,0-1,0 0,1 0,-1 0,0 0,0 0,1 0,-1 0,34 6,430 1,-283-9,-91 1,-10 0,-1 2,104 16,172 19,4-32,715-5,-1043 1,-1 2,0 1,1 2,40 11,-30-6,0-2,1-2,45 0,129-6,-102-3,-18 3,-53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04T13:03:53.7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0,'0'1,"0"0,1 0,-1 0,0 0,0 0,1 0,-1-1,1 1,-1 0,1 0,-1 0,1-1,0 1,-1 0,1-1,0 1,-1 0,1-1,0 1,1 0,18 9,-8-6,0 0,1-1,-1-1,24 2,-23-2,744 57,-352-32,972 29,342-59,-929 5,-683 3,-59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04T13:03:56.7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1 190,'4'-3,"1"0,0 1,0-1,0 1,0 0,0 0,1 0,-1 1,0-1,1 2,-1-1,10 0,3-1,278-21,8 18,-228 5,1294 0,-600 1,-665-3,150-22,-64 2,-123 16,133-32,-141 23,0 4,64-5,314 14,-213 5,700-3,-898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04T13:03:37.2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0,'4'0,"11"0,12 0,10 0,8 0,10 0,14 0,13 0,12 0,11 0,3 0,-9 0,-12 0,-11 0,-15 0,-8 0,-4 0,-11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04T13:11:37.4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29,'1509'0,"-1320"-14,-18 0,266 14,-201 1,-17 13,-7 0,-168-14,-23-1,0 0,0 2,0 1,-1 0,35 10,-21-2,30 12,1-3,121 19,-135-34,-25-2,0 0,36 9,-3 2,0-2,1-3,0-3,88-4,-224-2,33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04T13:12:19.35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0 190,'0'0,"0"-1,0 1,1-1,-1 1,0-1,0 1,0-1,0 1,1-1,-1 1,0 0,0-1,1 1,-1-1,0 1,1-1,-1 1,0 0,1-1,-1 1,1 0,-1 0,0-1,1 1,-1 0,1 0,0-1,19-3,-19 4,88-8,118 5,-109 3,1358 1,-1400-4,1-1,-1-3,0-3,90-27,-78 17,139-35,-159 45,0 2,69-2,378 10,-193 3,87-3,-355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04T13:47:59.0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3,'51'-1,"-22"-1,1 2,-1 1,0 2,55 11,128 37,-141-35,-15-5,-1-3,72 1,114-9,-103-3,2293 3,-2384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0DFE5C-673F-92A7-9695-71B2C8E9D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EF69E8-A0F6-4BD7-4BE7-2756B5CBA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1004CB-2D5F-CB72-0852-85D7525F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DA99-9073-474B-A660-AAB72C120F5D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BAED75-9D76-FC74-E287-2F3F072CD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CFAA28-0C7B-D12B-4A98-043639EF6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17B8C-285F-48D3-80E2-46733284F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502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7B6637-7AA2-70C2-7C1F-41F19C54A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49E2729-0E0F-B0BC-B952-067B9FE465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B5C0E5-05FC-7636-998D-871CAAA7F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DA99-9073-474B-A660-AAB72C120F5D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984BA5-44C1-D02E-C011-90D2009C6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EE96A8-759A-E2E1-7DDB-1D388E0CD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17B8C-285F-48D3-80E2-46733284F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63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2482729-3E0F-CAEA-CD11-AC27889D3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8326E3-21D7-2A2B-27E6-CDF6993B9E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3B036D-5FFB-E947-3E97-C4599EA0B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DA99-9073-474B-A660-AAB72C120F5D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80596D-28D1-1F9C-A990-8A85A0FEA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97FAA2-7CDE-9B10-D1B1-8224094A3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17B8C-285F-48D3-80E2-46733284F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332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1EF931-D0CA-2256-DD34-A40320063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0F3955-EEFC-B4B6-8267-97CB01146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8C0313-5FB7-3F89-1C8D-FAF57FFAC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DA99-9073-474B-A660-AAB72C120F5D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9D8938-F462-6C74-DD77-3394A6C1D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265EA2-6871-0736-5AA3-317228ECA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17B8C-285F-48D3-80E2-46733284F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878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9AA72E-0523-1ABE-C711-C4168AFA2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FDEEE3-F17E-9D85-8E6D-7AEE2B4C3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A03775-95BF-A8E4-938C-0FD84EABD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DA99-9073-474B-A660-AAB72C120F5D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13203B-B0C1-B864-8CE9-AC90DE182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369AAD-E8BA-0955-80E5-06F4DEA11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17B8C-285F-48D3-80E2-46733284F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224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14D81A-07E1-1D06-6D53-AC4B26871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B02A8E-1451-E1B8-63C9-127A4F3B9B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E8AD42-871B-81C5-E61E-B8CD04CD9F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090996-030D-B823-876B-034C4A96E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DA99-9073-474B-A660-AAB72C120F5D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0A1916-1B6E-9F0C-D571-BC592ABD9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E8CA20-85E8-E7A1-D0C5-32A1856A7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17B8C-285F-48D3-80E2-46733284F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631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3B3BB4-7B28-9991-0F53-5F0097307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02C9BC-2CF2-D7A1-50C3-95C39F576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C5D810-C23F-67DC-191F-1D8D8EB2F8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8504B87-AD8C-1BEF-ACB7-133B93A65E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9954E34-400C-EFD3-9CA8-0E8C8BC143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6BB6507-FDCE-D2E7-5318-3EE5E8505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DA99-9073-474B-A660-AAB72C120F5D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F07F84B-6E4D-4599-6CAE-F2EF4B273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4C50B95-FAE1-9A46-3CC9-5FFF9A5AA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17B8C-285F-48D3-80E2-46733284F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226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E43734-34D0-F25A-70FB-3ED9682EB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69E9E8-310F-275A-CAE1-0D7E32796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DA99-9073-474B-A660-AAB72C120F5D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D6C78D-4BC6-C800-714E-FC7789C38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695B97-3964-311E-B84C-D453615E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17B8C-285F-48D3-80E2-46733284F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623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E572E2E-C00D-F0F1-75DA-85EF76D0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DA99-9073-474B-A660-AAB72C120F5D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F45C0F0-043B-C422-5257-98DECD176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DF163F-586C-B264-2213-AB953BD54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17B8C-285F-48D3-80E2-46733284F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664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D203FB-5543-FD35-99E3-C6B525339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DAA37C-61BB-D072-3DF8-CA49BBD84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6079BC-FACC-37C6-551C-CAD3DDD3D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43BB65-B75F-E123-428B-2D078D778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DA99-9073-474B-A660-AAB72C120F5D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66A2A7-94C4-0100-159C-BC3B88558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B542E9-01D6-3844-7C7E-D53BA92F5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17B8C-285F-48D3-80E2-46733284F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043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AE5456-8401-AD7D-B30A-E869C2E37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FEBC7E-ACC6-46A1-2858-31EE6BE37D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F195C4-4615-7739-C663-76204C4265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DFA685-29AD-7A98-0A2C-9CD565931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DA99-9073-474B-A660-AAB72C120F5D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F9BDB1-70C5-20A6-4B7D-AA27BFD06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5235F6-F0C6-52F5-6984-5E8E8CDC0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17B8C-285F-48D3-80E2-46733284F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16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1704874-7FE4-78C0-3B8F-B6671C68D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6DD5E7-1D51-0092-CA09-012632871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EE0556-AB03-E173-39FF-DB5E2A42F4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5DA99-9073-474B-A660-AAB72C120F5D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B729D2-DA65-F826-83E1-2C92F5806A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67D714-8825-F920-9777-333EAD8F73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17B8C-285F-48D3-80E2-46733284F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375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customXml" Target="../ink/ink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customXml" Target="../ink/ink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customXml" Target="../ink/ink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2.xml"/><Relationship Id="rId5" Type="http://schemas.openxmlformats.org/officeDocument/2006/relationships/image" Target="../media/image38.png"/><Relationship Id="rId4" Type="http://schemas.openxmlformats.org/officeDocument/2006/relationships/customXml" Target="../ink/ink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B4D36-07CC-9332-8B83-269028EB7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05429"/>
            <a:ext cx="9144000" cy="2387600"/>
          </a:xfrm>
        </p:spPr>
        <p:txBody>
          <a:bodyPr/>
          <a:lstStyle/>
          <a:p>
            <a:r>
              <a:rPr lang="en-US" altLang="ko-KR" dirty="0"/>
              <a:t>20190176_</a:t>
            </a:r>
            <a:r>
              <a:rPr lang="ko-KR" altLang="en-US" dirty="0"/>
              <a:t>이형섭</a:t>
            </a:r>
            <a:r>
              <a:rPr lang="en-US" altLang="ko-KR" dirty="0"/>
              <a:t>_project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61C3FC-6249-38FC-A7B5-F7926DF7DD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793067"/>
            <a:ext cx="9389533" cy="28701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latin typeface="NanumGothic" pitchFamily="2" charset="-127"/>
                <a:ea typeface="NanumGothic" pitchFamily="2" charset="-127"/>
              </a:rPr>
              <a:t>▶ </a:t>
            </a:r>
            <a:r>
              <a:rPr lang="en-US" altLang="ko-KR" sz="1300" dirty="0">
                <a:effectLst/>
                <a:latin typeface="NanumGothic" pitchFamily="2" charset="-127"/>
                <a:ea typeface="NanumGothic" pitchFamily="2" charset="-127"/>
              </a:rPr>
              <a:t>Ego </a:t>
            </a:r>
            <a:r>
              <a:rPr lang="ko-KR" altLang="en-US" sz="1300" dirty="0">
                <a:effectLst/>
                <a:latin typeface="NanumGothic" pitchFamily="2" charset="-127"/>
                <a:ea typeface="NanumGothic" pitchFamily="2" charset="-127"/>
              </a:rPr>
              <a:t>차량이 도로에서 주행 중인 상황에 대해 </a:t>
            </a:r>
            <a:r>
              <a:rPr lang="en-US" altLang="ko-KR" sz="1300" dirty="0">
                <a:effectLst/>
                <a:latin typeface="NanumGothic" pitchFamily="2" charset="-127"/>
                <a:ea typeface="NanumGothic" pitchFamily="2" charset="-127"/>
              </a:rPr>
              <a:t>3</a:t>
            </a:r>
            <a:r>
              <a:rPr lang="ko-KR" altLang="en-US" sz="1300" dirty="0">
                <a:effectLst/>
                <a:latin typeface="NanumGothic" pitchFamily="2" charset="-127"/>
                <a:ea typeface="NanumGothic" pitchFamily="2" charset="-127"/>
              </a:rPr>
              <a:t>개의 화면을 애니메이션으로 만들 것</a:t>
            </a:r>
            <a:r>
              <a:rPr lang="en-US" altLang="ko-KR" sz="1300" dirty="0">
                <a:effectLst/>
                <a:latin typeface="NanumGothic" pitchFamily="2" charset="-127"/>
                <a:ea typeface="NanumGothic" pitchFamily="2" charset="-127"/>
              </a:rPr>
              <a:t>. (</a:t>
            </a:r>
            <a:r>
              <a:rPr lang="ko-KR" altLang="en-US" sz="1300" dirty="0">
                <a:effectLst/>
                <a:latin typeface="NanumGothic" pitchFamily="2" charset="-127"/>
                <a:ea typeface="NanumGothic" pitchFamily="2" charset="-127"/>
              </a:rPr>
              <a:t>강의노트의 </a:t>
            </a:r>
            <a:r>
              <a:rPr lang="en-US" altLang="ko-KR" sz="1300" dirty="0">
                <a:effectLst/>
                <a:latin typeface="NanumGothic" pitchFamily="2" charset="-127"/>
                <a:ea typeface="NanumGothic" pitchFamily="2" charset="-127"/>
              </a:rPr>
              <a:t>Tesla FSD </a:t>
            </a:r>
            <a:r>
              <a:rPr lang="ko-KR" altLang="en-US" sz="1300" dirty="0">
                <a:effectLst/>
                <a:latin typeface="NanumGothic" pitchFamily="2" charset="-127"/>
                <a:ea typeface="NanumGothic" pitchFamily="2" charset="-127"/>
              </a:rPr>
              <a:t>주행 영상 참고</a:t>
            </a:r>
            <a:r>
              <a:rPr lang="en-US" altLang="ko-KR" sz="1300" dirty="0">
                <a:effectLst/>
                <a:latin typeface="NanumGothic" pitchFamily="2" charset="-127"/>
                <a:ea typeface="NanumGothic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300" dirty="0">
                <a:latin typeface="NanumGothic" pitchFamily="2" charset="-127"/>
                <a:ea typeface="NanumGothic" pitchFamily="2" charset="-127"/>
              </a:rPr>
              <a:t>▶</a:t>
            </a:r>
            <a:r>
              <a:rPr lang="en-US" altLang="ko-KR" sz="1300" dirty="0">
                <a:effectLst/>
                <a:latin typeface="NanumGothic" pitchFamily="2" charset="-127"/>
                <a:ea typeface="NanumGothic" pitchFamily="2" charset="-127"/>
              </a:rPr>
              <a:t> 3</a:t>
            </a:r>
            <a:r>
              <a:rPr lang="ko-KR" altLang="en-US" sz="1300" dirty="0">
                <a:effectLst/>
                <a:latin typeface="NanumGothic" pitchFamily="2" charset="-127"/>
                <a:ea typeface="NanumGothic" pitchFamily="2" charset="-127"/>
              </a:rPr>
              <a:t>개 화면은 강의노트를 참고하여 차 안에서 전방을 보는 화면 </a:t>
            </a:r>
            <a:r>
              <a:rPr lang="en-US" altLang="ko-KR" sz="1300" dirty="0">
                <a:effectLst/>
                <a:latin typeface="NanumGothic" pitchFamily="2" charset="-127"/>
                <a:ea typeface="NanumGothic" pitchFamily="2" charset="-127"/>
              </a:rPr>
              <a:t>1</a:t>
            </a:r>
            <a:r>
              <a:rPr lang="ko-KR" altLang="en-US" sz="1300" dirty="0">
                <a:effectLst/>
                <a:latin typeface="NanumGothic" pitchFamily="2" charset="-127"/>
                <a:ea typeface="NanumGothic" pitchFamily="2" charset="-127"/>
              </a:rPr>
              <a:t>개</a:t>
            </a:r>
            <a:r>
              <a:rPr lang="en-US" altLang="ko-KR" sz="1300" dirty="0">
                <a:effectLst/>
                <a:latin typeface="NanumGothic" pitchFamily="2" charset="-127"/>
                <a:ea typeface="NanumGothic" pitchFamily="2" charset="-127"/>
              </a:rPr>
              <a:t>, </a:t>
            </a:r>
            <a:r>
              <a:rPr lang="ko-KR" altLang="en-US" sz="1300" dirty="0">
                <a:effectLst/>
                <a:latin typeface="NanumGothic" pitchFamily="2" charset="-127"/>
                <a:ea typeface="NanumGothic" pitchFamily="2" charset="-127"/>
              </a:rPr>
              <a:t>허공에서 보는 화면 </a:t>
            </a:r>
            <a:r>
              <a:rPr lang="en-US" altLang="ko-KR" sz="1300" dirty="0">
                <a:effectLst/>
                <a:latin typeface="NanumGothic" pitchFamily="2" charset="-127"/>
                <a:ea typeface="NanumGothic" pitchFamily="2" charset="-127"/>
              </a:rPr>
              <a:t>1</a:t>
            </a:r>
            <a:r>
              <a:rPr lang="ko-KR" altLang="en-US" sz="1300" dirty="0">
                <a:effectLst/>
                <a:latin typeface="NanumGothic" pitchFamily="2" charset="-127"/>
                <a:ea typeface="NanumGothic" pitchFamily="2" charset="-127"/>
              </a:rPr>
              <a:t>개 </a:t>
            </a:r>
            <a:r>
              <a:rPr lang="en-US" altLang="ko-KR" sz="130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(</a:t>
            </a:r>
            <a:r>
              <a:rPr lang="ko-KR" altLang="en-US" sz="130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각도는 자유롭게 선정</a:t>
            </a:r>
            <a:r>
              <a:rPr lang="en-US" altLang="ko-KR" sz="1300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)</a:t>
            </a:r>
            <a:r>
              <a:rPr lang="en-US" altLang="ko-KR" sz="1300" dirty="0">
                <a:effectLst/>
                <a:latin typeface="NanumGothic" pitchFamily="2" charset="-127"/>
                <a:ea typeface="NanumGothic" pitchFamily="2" charset="-127"/>
              </a:rPr>
              <a:t>, Tesla FSD</a:t>
            </a:r>
            <a:r>
              <a:rPr lang="ko-KR" altLang="en-US" sz="1300" dirty="0">
                <a:effectLst/>
                <a:latin typeface="NanumGothic" pitchFamily="2" charset="-127"/>
                <a:ea typeface="NanumGothic" pitchFamily="2" charset="-127"/>
              </a:rPr>
              <a:t>와 같은 화면   </a:t>
            </a:r>
            <a:r>
              <a:rPr lang="en-US" altLang="ko-KR" sz="1300" dirty="0">
                <a:effectLst/>
                <a:latin typeface="NanumGothic" pitchFamily="2" charset="-127"/>
                <a:ea typeface="NanumGothic" pitchFamily="2" charset="-127"/>
              </a:rPr>
              <a:t>1</a:t>
            </a:r>
            <a:r>
              <a:rPr lang="ko-KR" altLang="en-US" sz="1300" dirty="0">
                <a:effectLst/>
                <a:latin typeface="NanumGothic" pitchFamily="2" charset="-127"/>
                <a:ea typeface="NanumGothic" pitchFamily="2" charset="-127"/>
              </a:rPr>
              <a:t>개 로 구성 할 것</a:t>
            </a:r>
            <a:r>
              <a:rPr lang="en-US" altLang="ko-KR" sz="1300" dirty="0">
                <a:effectLst/>
                <a:latin typeface="NanumGothic" pitchFamily="2" charset="-127"/>
                <a:ea typeface="NanumGothic" pitchFamily="2" charset="-127"/>
              </a:rPr>
              <a:t>. </a:t>
            </a:r>
          </a:p>
          <a:p>
            <a:pPr>
              <a:lnSpc>
                <a:spcPct val="150000"/>
              </a:lnSpc>
            </a:pPr>
            <a:r>
              <a:rPr lang="ko-KR" altLang="en-US" sz="1300" dirty="0">
                <a:latin typeface="NanumGothic" pitchFamily="2" charset="-127"/>
                <a:ea typeface="NanumGothic" pitchFamily="2" charset="-127"/>
              </a:rPr>
              <a:t>▶</a:t>
            </a:r>
            <a:r>
              <a:rPr lang="en-US" altLang="ko-KR" sz="1300" dirty="0">
                <a:effectLst/>
                <a:latin typeface="NanumGothic" pitchFamily="2" charset="-127"/>
                <a:ea typeface="NanumGothic" pitchFamily="2" charset="-127"/>
              </a:rPr>
              <a:t> </a:t>
            </a:r>
            <a:r>
              <a:rPr lang="ko-KR" altLang="en-US" sz="1300" dirty="0">
                <a:effectLst/>
                <a:latin typeface="NanumGothic" pitchFamily="2" charset="-127"/>
                <a:ea typeface="NanumGothic" pitchFamily="2" charset="-127"/>
              </a:rPr>
              <a:t>애니메이션에 등장하는 차종</a:t>
            </a:r>
            <a:r>
              <a:rPr lang="en-US" altLang="ko-KR" sz="1300" dirty="0">
                <a:effectLst/>
                <a:latin typeface="NanumGothic" pitchFamily="2" charset="-127"/>
                <a:ea typeface="NanumGothic" pitchFamily="2" charset="-127"/>
              </a:rPr>
              <a:t>, </a:t>
            </a:r>
            <a:r>
              <a:rPr lang="ko-KR" altLang="en-US" sz="1300" dirty="0">
                <a:effectLst/>
                <a:latin typeface="NanumGothic" pitchFamily="2" charset="-127"/>
                <a:ea typeface="NanumGothic" pitchFamily="2" charset="-127"/>
              </a:rPr>
              <a:t>도로</a:t>
            </a:r>
            <a:r>
              <a:rPr lang="en-US" altLang="ko-KR" sz="1300" dirty="0">
                <a:effectLst/>
                <a:latin typeface="NanumGothic" pitchFamily="2" charset="-127"/>
                <a:ea typeface="NanumGothic" pitchFamily="2" charset="-127"/>
              </a:rPr>
              <a:t>, </a:t>
            </a:r>
            <a:r>
              <a:rPr lang="ko-KR" altLang="en-US" sz="1300" dirty="0">
                <a:effectLst/>
                <a:latin typeface="NanumGothic" pitchFamily="2" charset="-127"/>
                <a:ea typeface="NanumGothic" pitchFamily="2" charset="-127"/>
              </a:rPr>
              <a:t>대수는 자유롭게 선정</a:t>
            </a:r>
            <a:r>
              <a:rPr lang="en-US" altLang="ko-KR" sz="1300" dirty="0">
                <a:effectLst/>
                <a:latin typeface="NanumGothic" pitchFamily="2" charset="-127"/>
                <a:ea typeface="NanumGothic" pitchFamily="2" charset="-127"/>
              </a:rPr>
              <a:t>.  (** </a:t>
            </a:r>
            <a:r>
              <a:rPr lang="ko-KR" altLang="en-US" sz="1300" dirty="0">
                <a:effectLst/>
                <a:latin typeface="NanumGothic" pitchFamily="2" charset="-127"/>
                <a:ea typeface="NanumGothic" pitchFamily="2" charset="-127"/>
              </a:rPr>
              <a:t>단</a:t>
            </a:r>
            <a:r>
              <a:rPr lang="en-US" altLang="ko-KR" sz="1300" dirty="0">
                <a:effectLst/>
                <a:latin typeface="NanumGothic" pitchFamily="2" charset="-127"/>
                <a:ea typeface="NanumGothic" pitchFamily="2" charset="-127"/>
              </a:rPr>
              <a:t>, </a:t>
            </a:r>
            <a:r>
              <a:rPr lang="ko-KR" altLang="en-US" sz="1300" dirty="0">
                <a:effectLst/>
                <a:latin typeface="NanumGothic" pitchFamily="2" charset="-127"/>
                <a:ea typeface="NanumGothic" pitchFamily="2" charset="-127"/>
              </a:rPr>
              <a:t>최소 </a:t>
            </a:r>
            <a:r>
              <a:rPr lang="en-US" altLang="ko-KR" sz="1300" dirty="0">
                <a:effectLst/>
                <a:latin typeface="NanumGothic" pitchFamily="2" charset="-127"/>
                <a:ea typeface="NanumGothic" pitchFamily="2" charset="-127"/>
              </a:rPr>
              <a:t>10</a:t>
            </a:r>
            <a:r>
              <a:rPr lang="ko-KR" altLang="en-US" sz="1300" dirty="0">
                <a:effectLst/>
                <a:latin typeface="NanumGothic" pitchFamily="2" charset="-127"/>
                <a:ea typeface="NanumGothic" pitchFamily="2" charset="-127"/>
              </a:rPr>
              <a:t>대 이상의 차량이 애니메이션에 등장해야 함</a:t>
            </a:r>
            <a:r>
              <a:rPr lang="en-US" altLang="ko-KR" sz="1300" dirty="0">
                <a:effectLst/>
                <a:latin typeface="NanumGothic" pitchFamily="2" charset="-127"/>
                <a:ea typeface="NanumGothic" pitchFamily="2" charset="-127"/>
              </a:rPr>
              <a:t>.) </a:t>
            </a:r>
          </a:p>
          <a:p>
            <a:pPr>
              <a:lnSpc>
                <a:spcPct val="150000"/>
              </a:lnSpc>
            </a:pPr>
            <a:r>
              <a:rPr lang="ko-KR" altLang="en-US" sz="1300" dirty="0">
                <a:latin typeface="NanumGothic" pitchFamily="2" charset="-127"/>
                <a:ea typeface="NanumGothic" pitchFamily="2" charset="-127"/>
              </a:rPr>
              <a:t>▶</a:t>
            </a:r>
            <a:r>
              <a:rPr lang="en-US" altLang="ko-KR" sz="1300" dirty="0">
                <a:effectLst/>
                <a:latin typeface="NanumGothic" pitchFamily="2" charset="-127"/>
                <a:ea typeface="NanumGothic" pitchFamily="2" charset="-127"/>
              </a:rPr>
              <a:t> </a:t>
            </a:r>
            <a:r>
              <a:rPr lang="ko-KR" altLang="en-US" sz="1300" dirty="0">
                <a:effectLst/>
                <a:latin typeface="NanumGothic" pitchFamily="2" charset="-127"/>
                <a:ea typeface="NanumGothic" pitchFamily="2" charset="-127"/>
              </a:rPr>
              <a:t>애니메이션에는 </a:t>
            </a:r>
            <a:r>
              <a:rPr lang="en-US" altLang="ko-KR" sz="1300" dirty="0">
                <a:effectLst/>
                <a:latin typeface="NanumGothic" pitchFamily="2" charset="-127"/>
                <a:ea typeface="NanumGothic" pitchFamily="2" charset="-127"/>
              </a:rPr>
              <a:t>ego </a:t>
            </a:r>
            <a:r>
              <a:rPr lang="ko-KR" altLang="en-US" sz="1300" dirty="0">
                <a:effectLst/>
                <a:latin typeface="NanumGothic" pitchFamily="2" charset="-127"/>
                <a:ea typeface="NanumGothic" pitchFamily="2" charset="-127"/>
              </a:rPr>
              <a:t>차량</a:t>
            </a:r>
            <a:r>
              <a:rPr lang="en-US" altLang="ko-KR" sz="1300" dirty="0">
                <a:effectLst/>
                <a:latin typeface="NanumGothic" pitchFamily="2" charset="-127"/>
                <a:ea typeface="NanumGothic" pitchFamily="2" charset="-127"/>
              </a:rPr>
              <a:t>, </a:t>
            </a:r>
            <a:r>
              <a:rPr lang="ko-KR" altLang="en-US" sz="1300" dirty="0">
                <a:effectLst/>
                <a:latin typeface="NanumGothic" pitchFamily="2" charset="-127"/>
                <a:ea typeface="NanumGothic" pitchFamily="2" charset="-127"/>
              </a:rPr>
              <a:t>주변에서 주행하는 차량</a:t>
            </a:r>
            <a:r>
              <a:rPr lang="en-US" altLang="ko-KR" sz="1300" dirty="0">
                <a:effectLst/>
                <a:latin typeface="NanumGothic" pitchFamily="2" charset="-127"/>
                <a:ea typeface="NanumGothic" pitchFamily="2" charset="-127"/>
              </a:rPr>
              <a:t>, </a:t>
            </a:r>
            <a:r>
              <a:rPr lang="ko-KR" altLang="en-US" sz="1300" dirty="0">
                <a:effectLst/>
                <a:latin typeface="NanumGothic" pitchFamily="2" charset="-127"/>
                <a:ea typeface="NanumGothic" pitchFamily="2" charset="-127"/>
              </a:rPr>
              <a:t>도로의 </a:t>
            </a:r>
            <a:r>
              <a:rPr lang="en-US" altLang="ko-KR" sz="1300" dirty="0">
                <a:effectLst/>
                <a:latin typeface="NanumGothic" pitchFamily="2" charset="-127"/>
                <a:ea typeface="NanumGothic" pitchFamily="2" charset="-127"/>
              </a:rPr>
              <a:t>lane line </a:t>
            </a:r>
            <a:r>
              <a:rPr lang="ko-KR" altLang="en-US" sz="1300" dirty="0">
                <a:effectLst/>
                <a:latin typeface="NanumGothic" pitchFamily="2" charset="-127"/>
                <a:ea typeface="NanumGothic" pitchFamily="2" charset="-127"/>
              </a:rPr>
              <a:t>들만 나타낼 것</a:t>
            </a:r>
            <a:r>
              <a:rPr lang="en-US" altLang="ko-KR" sz="1300" dirty="0">
                <a:effectLst/>
                <a:latin typeface="NanumGothic" pitchFamily="2" charset="-127"/>
                <a:ea typeface="NanumGothic" pitchFamily="2" charset="-127"/>
              </a:rPr>
              <a:t>. </a:t>
            </a:r>
          </a:p>
          <a:p>
            <a:pPr>
              <a:lnSpc>
                <a:spcPct val="150000"/>
              </a:lnSpc>
            </a:pPr>
            <a:br>
              <a:rPr lang="en-US" altLang="ko-KR" sz="1300" dirty="0">
                <a:effectLst/>
                <a:latin typeface="NanumGothic" pitchFamily="2" charset="-127"/>
                <a:ea typeface="NanumGothic" pitchFamily="2" charset="-127"/>
              </a:rPr>
            </a:b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277899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9DE88-4693-5D9E-C158-E9619208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8255"/>
            <a:ext cx="11675252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sz="4400" dirty="0"/>
              <a:t>구상 </a:t>
            </a:r>
            <a:r>
              <a:rPr lang="en-US" altLang="ko-KR" sz="4400" dirty="0"/>
              <a:t>1</a:t>
            </a:r>
            <a:r>
              <a:rPr lang="ko-KR" altLang="en-US" sz="4400" dirty="0"/>
              <a:t>과 </a:t>
            </a:r>
            <a:r>
              <a:rPr lang="en-US" altLang="ko-KR" sz="4400" dirty="0"/>
              <a:t>2</a:t>
            </a:r>
            <a:r>
              <a:rPr lang="ko-KR" altLang="en-US" sz="4400" dirty="0"/>
              <a:t>을 </a:t>
            </a:r>
            <a:r>
              <a:rPr lang="en-US" altLang="ko-KR" sz="4400" dirty="0" err="1"/>
              <a:t>Matlab</a:t>
            </a:r>
            <a:r>
              <a:rPr lang="ko-KR" altLang="en-US" sz="4400" dirty="0"/>
              <a:t>으로 구현</a:t>
            </a:r>
            <a:r>
              <a:rPr lang="en-US" altLang="ko-KR" dirty="0"/>
              <a:t> ::</a:t>
            </a:r>
            <a:endParaRPr lang="ko-KR" altLang="en-US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1F4DF317-B72C-E5CB-F00A-191BDA7372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50" y="2225613"/>
            <a:ext cx="4940554" cy="240677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A5EC23-F9BD-485E-5B8E-13D99B5FBFE1}"/>
              </a:ext>
            </a:extLst>
          </p:cNvPr>
          <p:cNvSpPr txBox="1"/>
          <p:nvPr/>
        </p:nvSpPr>
        <p:spPr>
          <a:xfrm>
            <a:off x="6096000" y="2225613"/>
            <a:ext cx="5505588" cy="2471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/>
              <a:t>수업 시간에 배운 </a:t>
            </a:r>
            <a:r>
              <a:rPr lang="en-US" altLang="ko-KR" sz="1500" dirty="0" err="1"/>
              <a:t>stlread</a:t>
            </a:r>
            <a:r>
              <a:rPr lang="en-US" altLang="ko-KR" sz="1500" dirty="0"/>
              <a:t> </a:t>
            </a:r>
            <a:r>
              <a:rPr lang="ko-KR" altLang="en-US" sz="1500" dirty="0"/>
              <a:t>함수로 똑같은 차량을 </a:t>
            </a:r>
            <a:r>
              <a:rPr lang="en-US" altLang="ko-KR" sz="1500" dirty="0"/>
              <a:t>10</a:t>
            </a:r>
            <a:r>
              <a:rPr lang="ko-KR" altLang="en-US" sz="1500" dirty="0"/>
              <a:t>번 불러온다</a:t>
            </a:r>
            <a:r>
              <a:rPr lang="en-US" altLang="ko-KR" sz="15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500" dirty="0"/>
              <a:t>(</a:t>
            </a:r>
            <a:r>
              <a:rPr lang="ko-KR" altLang="en-US" sz="1500" dirty="0"/>
              <a:t>이 </a:t>
            </a:r>
            <a:r>
              <a:rPr lang="en-US" altLang="ko-KR" sz="1500" dirty="0"/>
              <a:t>data</a:t>
            </a:r>
            <a:r>
              <a:rPr lang="ko-KR" altLang="en-US" sz="1500" dirty="0"/>
              <a:t>들로 회전 변환과 애니메이션을 만들 때 보다 원활한 영상을 위하여 그리기 편한 자동차로 똑같이 사용하였다</a:t>
            </a:r>
            <a:r>
              <a:rPr lang="en-US" altLang="ko-KR" sz="1500" dirty="0"/>
              <a:t>.)</a:t>
            </a:r>
          </a:p>
          <a:p>
            <a:pPr>
              <a:lnSpc>
                <a:spcPct val="150000"/>
              </a:lnSpc>
            </a:pP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en-US" altLang="ko-KR" sz="1500" dirty="0" err="1"/>
              <a:t>Matlab</a:t>
            </a:r>
            <a:r>
              <a:rPr lang="ko-KR" altLang="en-US" sz="1500" dirty="0"/>
              <a:t>에서 제공해주는 </a:t>
            </a:r>
            <a:r>
              <a:rPr lang="en-US" altLang="ko-KR" sz="1500" dirty="0"/>
              <a:t>‘color’(</a:t>
            </a:r>
            <a:r>
              <a:rPr lang="ko-KR" altLang="en-US" sz="1500" dirty="0"/>
              <a:t>문자 하나</a:t>
            </a:r>
            <a:r>
              <a:rPr lang="en-US" altLang="ko-KR" sz="1500" dirty="0"/>
              <a:t>)</a:t>
            </a:r>
            <a:r>
              <a:rPr lang="ko-KR" altLang="en-US" sz="1500" dirty="0"/>
              <a:t>가 한정되어 있어 </a:t>
            </a:r>
            <a:r>
              <a:rPr lang="en-US" altLang="ko-KR" sz="1500" dirty="0"/>
              <a:t>16</a:t>
            </a:r>
            <a:r>
              <a:rPr lang="ko-KR" altLang="en-US" sz="1500" dirty="0"/>
              <a:t>진수로 나타낼 수 있는 </a:t>
            </a:r>
            <a:r>
              <a:rPr lang="en-US" altLang="ko-KR" sz="1500" dirty="0"/>
              <a:t>color</a:t>
            </a:r>
            <a:r>
              <a:rPr lang="ko-KR" altLang="en-US" sz="1500" dirty="0"/>
              <a:t>를 이용하여 여러가지 색깔을 만들었다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010082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9DE88-4693-5D9E-C158-E9619208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8255"/>
            <a:ext cx="11675252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sz="4400" dirty="0"/>
              <a:t>구상 </a:t>
            </a:r>
            <a:r>
              <a:rPr lang="en-US" altLang="ko-KR" sz="4400" dirty="0"/>
              <a:t>1</a:t>
            </a:r>
            <a:r>
              <a:rPr lang="ko-KR" altLang="en-US" sz="4400" dirty="0"/>
              <a:t>과 </a:t>
            </a:r>
            <a:r>
              <a:rPr lang="en-US" altLang="ko-KR" sz="4400" dirty="0"/>
              <a:t>2</a:t>
            </a:r>
            <a:r>
              <a:rPr lang="ko-KR" altLang="en-US" sz="4400" dirty="0"/>
              <a:t>을 </a:t>
            </a:r>
            <a:r>
              <a:rPr lang="en-US" altLang="ko-KR" sz="4400" dirty="0" err="1"/>
              <a:t>Matlab</a:t>
            </a:r>
            <a:r>
              <a:rPr lang="ko-KR" altLang="en-US" sz="4400" dirty="0"/>
              <a:t>으로 구현</a:t>
            </a:r>
            <a:r>
              <a:rPr lang="en-US" altLang="ko-KR" dirty="0"/>
              <a:t> ::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D5BBAE-C532-BCF0-B444-23F0778E0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354" y="1172831"/>
            <a:ext cx="2890333" cy="5666914"/>
          </a:xfrm>
          <a:prstGeom prst="rect">
            <a:avLst/>
          </a:prstGeo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0E9B72F-7F00-EB22-01B9-C28C29034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670" y="2488407"/>
            <a:ext cx="5181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슬라이드 </a:t>
            </a:r>
            <a:r>
              <a:rPr lang="en-US" altLang="ko-KR" sz="2000" dirty="0"/>
              <a:t>4~5 </a:t>
            </a:r>
            <a:r>
              <a:rPr lang="ko-KR" altLang="en-US" sz="2000" dirty="0"/>
              <a:t>에 작성된 것 처럼 자동차들이 초기에 어디를 보고 있어야 할 것인지</a:t>
            </a:r>
            <a:r>
              <a:rPr lang="en-US" altLang="ko-KR" sz="2000" dirty="0"/>
              <a:t>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어디에 위치해야 할 것인지를</a:t>
            </a:r>
            <a:endParaRPr lang="en-US" altLang="ko-KR" sz="20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구현할 수 있도록 회전 변환을 통해</a:t>
            </a:r>
            <a:r>
              <a:rPr lang="en-US" altLang="ko-KR" sz="2000" dirty="0"/>
              <a:t> </a:t>
            </a:r>
            <a:r>
              <a:rPr lang="ko-KR" altLang="en-US" sz="2000" dirty="0"/>
              <a:t>초기값을 설정해주었다</a:t>
            </a:r>
            <a:r>
              <a:rPr lang="en-US" altLang="ko-KR" sz="2000" dirty="0"/>
              <a:t>.</a:t>
            </a:r>
          </a:p>
        </p:txBody>
      </p:sp>
      <p:sp>
        <p:nvSpPr>
          <p:cNvPr id="7" name="왼쪽 중괄호 6">
            <a:extLst>
              <a:ext uri="{FF2B5EF4-FFF2-40B4-BE49-F238E27FC236}">
                <a16:creationId xmlns:a16="http://schemas.microsoft.com/office/drawing/2014/main" id="{FA358CBE-FC74-7629-49F5-D5A817202646}"/>
              </a:ext>
            </a:extLst>
          </p:cNvPr>
          <p:cNvSpPr/>
          <p:nvPr/>
        </p:nvSpPr>
        <p:spPr>
          <a:xfrm rot="10800000" flipV="1">
            <a:off x="5365288" y="1435673"/>
            <a:ext cx="472339" cy="514122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34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9DE88-4693-5D9E-C158-E9619208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8255"/>
            <a:ext cx="11675252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sz="4400" dirty="0"/>
              <a:t>구상 </a:t>
            </a:r>
            <a:r>
              <a:rPr lang="en-US" altLang="ko-KR" sz="4400" dirty="0"/>
              <a:t>1</a:t>
            </a:r>
            <a:r>
              <a:rPr lang="ko-KR" altLang="en-US" sz="4400" dirty="0"/>
              <a:t>과 </a:t>
            </a:r>
            <a:r>
              <a:rPr lang="en-US" altLang="ko-KR" sz="4400" dirty="0"/>
              <a:t>2</a:t>
            </a:r>
            <a:r>
              <a:rPr lang="ko-KR" altLang="en-US" sz="4400" dirty="0"/>
              <a:t>을 </a:t>
            </a:r>
            <a:r>
              <a:rPr lang="en-US" altLang="ko-KR" sz="4400" dirty="0" err="1"/>
              <a:t>Matlab</a:t>
            </a:r>
            <a:r>
              <a:rPr lang="ko-KR" altLang="en-US" sz="4400" dirty="0"/>
              <a:t>으로 구현</a:t>
            </a:r>
            <a:r>
              <a:rPr lang="en-US" altLang="ko-KR" dirty="0"/>
              <a:t> ::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D5BBAE-C532-BCF0-B444-23F0778E0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475" y="2543692"/>
            <a:ext cx="4946068" cy="2407650"/>
          </a:xfrm>
          <a:prstGeom prst="rect">
            <a:avLst/>
          </a:prstGeo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0E9B72F-7F00-EB22-01B9-C28C29034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2173" y="1535229"/>
            <a:ext cx="5553080" cy="532277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300" dirty="0"/>
              <a:t>71</a:t>
            </a:r>
            <a:r>
              <a:rPr lang="ko-KR" altLang="en-US" sz="1300" dirty="0"/>
              <a:t>번째 줄의 </a:t>
            </a:r>
            <a:r>
              <a:rPr lang="en-US" altLang="ko-KR" sz="1300" dirty="0"/>
              <a:t>for</a:t>
            </a:r>
            <a:r>
              <a:rPr lang="ko-KR" altLang="en-US" sz="1300" dirty="0"/>
              <a:t>문은 가장 큰 반복문이다</a:t>
            </a:r>
            <a:r>
              <a:rPr lang="en-US" altLang="ko-KR" sz="13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300" dirty="0" err="1"/>
              <a:t>i</a:t>
            </a:r>
            <a:r>
              <a:rPr lang="en-US" altLang="ko-KR" sz="1300" dirty="0"/>
              <a:t> </a:t>
            </a:r>
            <a:r>
              <a:rPr lang="ko-KR" altLang="en-US" sz="1300" dirty="0"/>
              <a:t>값에 따라 차들이 회전 변환과 평행 이동을 할 수 있다</a:t>
            </a:r>
            <a:r>
              <a:rPr lang="en-US" altLang="ko-KR" sz="1300" dirty="0"/>
              <a:t>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300" dirty="0"/>
              <a:t>(</a:t>
            </a:r>
            <a:r>
              <a:rPr lang="ko-KR" altLang="en-US" sz="1300" dirty="0"/>
              <a:t>슬라이드 </a:t>
            </a:r>
            <a:r>
              <a:rPr lang="en-US" altLang="ko-KR" sz="1300" dirty="0"/>
              <a:t>9 : </a:t>
            </a:r>
            <a:r>
              <a:rPr lang="ko-KR" altLang="en-US" sz="1300" dirty="0"/>
              <a:t>시나리오</a:t>
            </a:r>
            <a:r>
              <a:rPr lang="en-US" altLang="ko-KR" sz="1300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3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300" dirty="0" err="1"/>
              <a:t>i</a:t>
            </a:r>
            <a:r>
              <a:rPr lang="ko-KR" altLang="en-US" sz="1300" dirty="0"/>
              <a:t>가 </a:t>
            </a:r>
            <a:r>
              <a:rPr lang="en-US" altLang="ko-KR" sz="1300" dirty="0"/>
              <a:t>1200</a:t>
            </a:r>
            <a:r>
              <a:rPr lang="ko-KR" altLang="en-US" sz="1300" dirty="0"/>
              <a:t>이 될 때까지 </a:t>
            </a:r>
            <a:r>
              <a:rPr lang="en-US" altLang="ko-KR" sz="1300" dirty="0" err="1"/>
              <a:t>mycar</a:t>
            </a:r>
            <a:r>
              <a:rPr lang="en-US" altLang="ko-KR" sz="1300" dirty="0"/>
              <a:t>(</a:t>
            </a:r>
            <a:r>
              <a:rPr lang="ko-KR" altLang="en-US" sz="1300" dirty="0"/>
              <a:t>주인공차</a:t>
            </a:r>
            <a:r>
              <a:rPr lang="en-US" altLang="ko-KR" sz="1300" dirty="0"/>
              <a:t>)</a:t>
            </a:r>
            <a:r>
              <a:rPr lang="ko-KR" altLang="en-US" sz="1300" dirty="0"/>
              <a:t>는 </a:t>
            </a:r>
            <a:r>
              <a:rPr lang="en-US" altLang="ko-KR" sz="1300" dirty="0">
                <a:highlight>
                  <a:srgbClr val="FFFF00"/>
                </a:highlight>
              </a:rPr>
              <a:t>y-</a:t>
            </a:r>
            <a:r>
              <a:rPr lang="ko-KR" altLang="en-US" sz="1300" dirty="0">
                <a:highlight>
                  <a:srgbClr val="FFFF00"/>
                </a:highlight>
              </a:rPr>
              <a:t>에서 </a:t>
            </a:r>
            <a:r>
              <a:rPr lang="en-US" altLang="ko-KR" sz="1300" dirty="0">
                <a:highlight>
                  <a:srgbClr val="FFFF00"/>
                </a:highlight>
              </a:rPr>
              <a:t>y+</a:t>
            </a:r>
            <a:r>
              <a:rPr lang="ko-KR" altLang="en-US" sz="1300" dirty="0">
                <a:highlight>
                  <a:srgbClr val="FFFF00"/>
                </a:highlight>
              </a:rPr>
              <a:t>방향으로 직진</a:t>
            </a:r>
            <a:r>
              <a:rPr lang="ko-KR" altLang="en-US" sz="1300" dirty="0"/>
              <a:t>을 시켜줄 것이기 때문에 </a:t>
            </a:r>
            <a:endParaRPr lang="en-US" altLang="ko-KR" sz="13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300" dirty="0" err="1"/>
              <a:t>Mycar_data</a:t>
            </a:r>
            <a:r>
              <a:rPr lang="ko-KR" altLang="en-US" sz="1300" dirty="0"/>
              <a:t>에 있는 본래의 차를 그리는 </a:t>
            </a:r>
            <a:r>
              <a:rPr lang="en-US" altLang="ko-KR" sz="1300" dirty="0"/>
              <a:t>data</a:t>
            </a:r>
            <a:r>
              <a:rPr lang="ko-KR" altLang="en-US" sz="1300" dirty="0"/>
              <a:t>를 회전 변환시킬 수 있도록 </a:t>
            </a:r>
            <a:r>
              <a:rPr lang="en-US" altLang="ko-KR" sz="1300" dirty="0"/>
              <a:t>4*4 </a:t>
            </a:r>
            <a:r>
              <a:rPr lang="ko-KR" altLang="en-US" sz="1300" dirty="0"/>
              <a:t>행렬로 나타내야 한다</a:t>
            </a:r>
            <a:r>
              <a:rPr lang="en-US" altLang="ko-KR" sz="1300" dirty="0"/>
              <a:t>. 77~80</a:t>
            </a:r>
            <a:r>
              <a:rPr lang="ko-KR" altLang="en-US" sz="1300" dirty="0"/>
              <a:t>번째 줄이 그러한 기능을 수행하고 </a:t>
            </a:r>
            <a:r>
              <a:rPr lang="en-US" altLang="ko-KR" sz="1300" dirty="0" err="1"/>
              <a:t>mycar_move</a:t>
            </a:r>
            <a:r>
              <a:rPr lang="ko-KR" altLang="en-US" sz="1300" dirty="0"/>
              <a:t>를 통해 평행이동을 시켜준다</a:t>
            </a:r>
            <a:r>
              <a:rPr lang="en-US" altLang="ko-KR" sz="13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300" dirty="0"/>
              <a:t>변환이 된 행렬을 </a:t>
            </a:r>
            <a:r>
              <a:rPr lang="en-US" altLang="ko-KR" sz="1300" dirty="0"/>
              <a:t>patch</a:t>
            </a:r>
            <a:r>
              <a:rPr lang="ko-KR" altLang="en-US" sz="1300" dirty="0"/>
              <a:t>로 다시 그리기 위하여 구조체 </a:t>
            </a:r>
            <a:r>
              <a:rPr lang="en-US" altLang="ko-KR" sz="1300" dirty="0"/>
              <a:t>element</a:t>
            </a:r>
            <a:r>
              <a:rPr lang="ko-KR" altLang="en-US" sz="1300" dirty="0"/>
              <a:t>인 </a:t>
            </a:r>
            <a:r>
              <a:rPr lang="en-US" altLang="ko-KR" sz="1300" dirty="0" err="1"/>
              <a:t>my_data_rot.vertices</a:t>
            </a:r>
            <a:r>
              <a:rPr lang="ko-KR" altLang="en-US" sz="1300" dirty="0"/>
              <a:t>에 변환된 행렬을 크기에 맞게 바꾸어 넣어준다</a:t>
            </a:r>
            <a:r>
              <a:rPr lang="en-US" altLang="ko-KR" sz="13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300" dirty="0"/>
              <a:t>그래서 </a:t>
            </a:r>
            <a:r>
              <a:rPr lang="en-US" altLang="ko-KR" sz="1300" dirty="0"/>
              <a:t>for</a:t>
            </a:r>
            <a:r>
              <a:rPr lang="ko-KR" altLang="en-US" sz="1300" dirty="0"/>
              <a:t>문 마지막 부분에 </a:t>
            </a:r>
            <a:r>
              <a:rPr lang="en-US" altLang="ko-KR" sz="1300" dirty="0" err="1"/>
              <a:t>mycar</a:t>
            </a:r>
            <a:r>
              <a:rPr lang="ko-KR" altLang="en-US" sz="1300" dirty="0"/>
              <a:t>의 바뀐 상태를 그려주는 파트에 </a:t>
            </a:r>
            <a:r>
              <a:rPr lang="en-US" altLang="ko-KR" sz="1300" dirty="0" err="1"/>
              <a:t>my_data_rot</a:t>
            </a:r>
            <a:r>
              <a:rPr lang="ko-KR" altLang="en-US" sz="1300" dirty="0"/>
              <a:t>를 </a:t>
            </a:r>
            <a:r>
              <a:rPr lang="en-US" altLang="ko-KR" sz="1300" dirty="0"/>
              <a:t>patch</a:t>
            </a:r>
            <a:r>
              <a:rPr lang="ko-KR" altLang="en-US" sz="1300" dirty="0"/>
              <a:t>한다</a:t>
            </a:r>
            <a:r>
              <a:rPr lang="en-US" altLang="ko-KR" sz="1300" dirty="0"/>
              <a:t>.</a:t>
            </a:r>
          </a:p>
        </p:txBody>
      </p:sp>
      <p:sp>
        <p:nvSpPr>
          <p:cNvPr id="7" name="왼쪽 중괄호 6">
            <a:extLst>
              <a:ext uri="{FF2B5EF4-FFF2-40B4-BE49-F238E27FC236}">
                <a16:creationId xmlns:a16="http://schemas.microsoft.com/office/drawing/2014/main" id="{FA358CBE-FC74-7629-49F5-D5A817202646}"/>
              </a:ext>
            </a:extLst>
          </p:cNvPr>
          <p:cNvSpPr/>
          <p:nvPr/>
        </p:nvSpPr>
        <p:spPr>
          <a:xfrm rot="10800000" flipV="1">
            <a:off x="5494543" y="2543692"/>
            <a:ext cx="508673" cy="233190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283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9DE88-4693-5D9E-C158-E9619208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8255"/>
            <a:ext cx="11675252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sz="4400" dirty="0"/>
              <a:t>구상 </a:t>
            </a:r>
            <a:r>
              <a:rPr lang="en-US" altLang="ko-KR" sz="4400" dirty="0"/>
              <a:t>1</a:t>
            </a:r>
            <a:r>
              <a:rPr lang="ko-KR" altLang="en-US" sz="4400" dirty="0"/>
              <a:t>과 </a:t>
            </a:r>
            <a:r>
              <a:rPr lang="en-US" altLang="ko-KR" sz="4400" dirty="0"/>
              <a:t>2</a:t>
            </a:r>
            <a:r>
              <a:rPr lang="ko-KR" altLang="en-US" sz="4400" dirty="0"/>
              <a:t>을 </a:t>
            </a:r>
            <a:r>
              <a:rPr lang="en-US" altLang="ko-KR" sz="4400" dirty="0" err="1"/>
              <a:t>Matlab</a:t>
            </a:r>
            <a:r>
              <a:rPr lang="ko-KR" altLang="en-US" sz="4400" dirty="0"/>
              <a:t>으로 구현</a:t>
            </a:r>
            <a:r>
              <a:rPr lang="en-US" altLang="ko-KR" dirty="0"/>
              <a:t> ::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D5BBAE-C532-BCF0-B444-23F0778E0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17" y="1343818"/>
            <a:ext cx="5204287" cy="5241798"/>
          </a:xfrm>
          <a:prstGeom prst="rect">
            <a:avLst/>
          </a:prstGeo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0E9B72F-7F00-EB22-01B9-C28C29034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116" y="1279751"/>
            <a:ext cx="5553080" cy="5440721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/>
              <a:t>(</a:t>
            </a:r>
            <a:r>
              <a:rPr lang="ko-KR" altLang="en-US" sz="1600" dirty="0"/>
              <a:t>슬라이드 </a:t>
            </a:r>
            <a:r>
              <a:rPr lang="en-US" altLang="ko-KR" sz="1600" dirty="0"/>
              <a:t>9 : </a:t>
            </a:r>
            <a:r>
              <a:rPr lang="ko-KR" altLang="en-US" sz="1600" dirty="0"/>
              <a:t>시나리오</a:t>
            </a:r>
            <a:r>
              <a:rPr lang="en-US" altLang="ko-KR" sz="1600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/>
              <a:t>i</a:t>
            </a:r>
            <a:r>
              <a:rPr lang="ko-KR" altLang="en-US" sz="1600" dirty="0"/>
              <a:t>에 대한 </a:t>
            </a:r>
            <a:r>
              <a:rPr lang="en-US" altLang="ko-KR" sz="1600" dirty="0"/>
              <a:t>for</a:t>
            </a:r>
            <a:r>
              <a:rPr lang="ko-KR" altLang="en-US" sz="1600" dirty="0"/>
              <a:t>문이 끝날 때까지 </a:t>
            </a:r>
            <a:r>
              <a:rPr lang="en-US" altLang="ko-KR" sz="1600" dirty="0"/>
              <a:t>car1~3</a:t>
            </a:r>
            <a:r>
              <a:rPr lang="ko-KR" altLang="en-US" sz="1600" dirty="0"/>
              <a:t>은 </a:t>
            </a:r>
            <a:r>
              <a:rPr lang="en-US" altLang="ko-KR" sz="1600" dirty="0"/>
              <a:t>x-</a:t>
            </a:r>
            <a:r>
              <a:rPr lang="ko-KR" altLang="en-US" sz="1600" dirty="0"/>
              <a:t>에서 </a:t>
            </a:r>
            <a:r>
              <a:rPr lang="en-US" altLang="ko-KR" sz="1600" dirty="0"/>
              <a:t>x+</a:t>
            </a:r>
            <a:r>
              <a:rPr lang="ko-KR" altLang="en-US" sz="1600" dirty="0"/>
              <a:t>방향으로 직진을 시켜줄 것이기 때문에 </a:t>
            </a: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/>
              <a:t>(Car1~3)_data</a:t>
            </a:r>
            <a:r>
              <a:rPr lang="ko-KR" altLang="en-US" sz="1600" dirty="0"/>
              <a:t>에 있는 본래의 차를 그리는 </a:t>
            </a:r>
            <a:r>
              <a:rPr lang="en-US" altLang="ko-KR" sz="1600" dirty="0"/>
              <a:t>data</a:t>
            </a:r>
            <a:r>
              <a:rPr lang="ko-KR" altLang="en-US" sz="1600" dirty="0"/>
              <a:t>를 회전 변환시킬 수 있도록 </a:t>
            </a:r>
            <a:r>
              <a:rPr lang="en-US" altLang="ko-KR" sz="1600" dirty="0"/>
              <a:t>4*4 </a:t>
            </a:r>
            <a:r>
              <a:rPr lang="ko-KR" altLang="en-US" sz="1600" dirty="0"/>
              <a:t>행렬로 나타내야 한다</a:t>
            </a:r>
            <a:r>
              <a:rPr lang="en-US" altLang="ko-KR" sz="1600" dirty="0"/>
              <a:t>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>
                <a:highlight>
                  <a:srgbClr val="FFFF00"/>
                </a:highlight>
              </a:rPr>
              <a:t>? : 1~3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 err="1"/>
              <a:t>Car?_x</a:t>
            </a:r>
            <a:r>
              <a:rPr lang="en-US" altLang="ko-KR" sz="1600" dirty="0"/>
              <a:t>=car?_</a:t>
            </a:r>
            <a:r>
              <a:rPr lang="en-US" altLang="ko-KR" sz="1600" dirty="0" err="1"/>
              <a:t>data.vertices</a:t>
            </a:r>
            <a:r>
              <a:rPr lang="en-US" altLang="ko-KR" sz="1600" dirty="0"/>
              <a:t>(:,1)’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 err="1"/>
              <a:t>Car?_y</a:t>
            </a:r>
            <a:r>
              <a:rPr lang="en-US" altLang="ko-KR" sz="1600" dirty="0"/>
              <a:t>=car?_</a:t>
            </a:r>
            <a:r>
              <a:rPr lang="en-US" altLang="ko-KR" sz="1600" dirty="0" err="1"/>
              <a:t>data.vertices</a:t>
            </a:r>
            <a:r>
              <a:rPr lang="en-US" altLang="ko-KR" sz="1600" dirty="0"/>
              <a:t>(:,2)’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 err="1"/>
              <a:t>Car?_z</a:t>
            </a:r>
            <a:r>
              <a:rPr lang="en-US" altLang="ko-KR" sz="1600" dirty="0"/>
              <a:t>=car?_</a:t>
            </a:r>
            <a:r>
              <a:rPr lang="en-US" altLang="ko-KR" sz="1600" dirty="0" err="1"/>
              <a:t>data.vertices</a:t>
            </a:r>
            <a:r>
              <a:rPr lang="en-US" altLang="ko-KR" sz="1600" dirty="0"/>
              <a:t>(:,3)’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/>
              <a:t>Car?=[</a:t>
            </a:r>
            <a:r>
              <a:rPr lang="en-US" altLang="ko-KR" sz="1600" dirty="0" err="1"/>
              <a:t>car?_x</a:t>
            </a:r>
            <a:r>
              <a:rPr lang="en-US" altLang="ko-KR" sz="1600" dirty="0"/>
              <a:t>; </a:t>
            </a:r>
            <a:r>
              <a:rPr lang="en-US" altLang="ko-KR" sz="1600" dirty="0" err="1"/>
              <a:t>car?_y</a:t>
            </a:r>
            <a:r>
              <a:rPr lang="en-US" altLang="ko-KR" sz="1600" dirty="0"/>
              <a:t>; car?_</a:t>
            </a:r>
            <a:r>
              <a:rPr lang="en-US" altLang="ko-KR" sz="1600" dirty="0" err="1"/>
              <a:t>z;ones</a:t>
            </a:r>
            <a:r>
              <a:rPr lang="en-US" altLang="ko-KR" sz="1600" dirty="0"/>
              <a:t>(1,length(</a:t>
            </a:r>
            <a:r>
              <a:rPr lang="en-US" altLang="ko-KR" sz="1600" dirty="0" err="1"/>
              <a:t>car?_x</a:t>
            </a:r>
            <a:r>
              <a:rPr lang="en-US" altLang="ko-KR" sz="1600" dirty="0"/>
              <a:t>))];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/>
              <a:t>이 과정을 통해 </a:t>
            </a:r>
            <a:r>
              <a:rPr lang="ko-KR" altLang="en-US" sz="1600" dirty="0">
                <a:highlight>
                  <a:srgbClr val="FFFF00"/>
                </a:highlight>
              </a:rPr>
              <a:t>초기에 설정했던 </a:t>
            </a:r>
            <a:r>
              <a:rPr lang="en-US" altLang="ko-KR" sz="1600" dirty="0">
                <a:highlight>
                  <a:srgbClr val="FFFF00"/>
                </a:highlight>
              </a:rPr>
              <a:t>CCW yaw </a:t>
            </a:r>
            <a:r>
              <a:rPr lang="ko-KR" altLang="en-US" sz="1600" dirty="0">
                <a:highlight>
                  <a:srgbClr val="FFFF00"/>
                </a:highlight>
              </a:rPr>
              <a:t>회전</a:t>
            </a:r>
            <a:r>
              <a:rPr lang="ko-KR" altLang="en-US" sz="1600" dirty="0"/>
              <a:t>을 구현한다</a:t>
            </a:r>
            <a:r>
              <a:rPr lang="en-US" altLang="ko-KR" sz="1600" dirty="0"/>
              <a:t>. </a:t>
            </a:r>
            <a:r>
              <a:rPr lang="en-US" altLang="ko-KR" sz="1600" dirty="0">
                <a:highlight>
                  <a:srgbClr val="FFFF00"/>
                </a:highlight>
              </a:rPr>
              <a:t>(degree 180)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/>
              <a:t>또한 </a:t>
            </a:r>
            <a:r>
              <a:rPr lang="en-US" altLang="ko-KR" sz="1600" dirty="0" err="1"/>
              <a:t>car?_move</a:t>
            </a:r>
            <a:r>
              <a:rPr lang="ko-KR" altLang="en-US" sz="1600" dirty="0"/>
              <a:t>를 통해 </a:t>
            </a:r>
            <a:r>
              <a:rPr lang="en-US" altLang="ko-KR" sz="1600" dirty="0">
                <a:highlight>
                  <a:srgbClr val="FFFF00"/>
                </a:highlight>
              </a:rPr>
              <a:t>x-</a:t>
            </a:r>
            <a:r>
              <a:rPr lang="ko-KR" altLang="en-US" sz="1600" dirty="0">
                <a:highlight>
                  <a:srgbClr val="FFFF00"/>
                </a:highlight>
              </a:rPr>
              <a:t>방향에서 </a:t>
            </a:r>
            <a:r>
              <a:rPr lang="en-US" altLang="ko-KR" sz="1600" dirty="0">
                <a:highlight>
                  <a:srgbClr val="FFFF00"/>
                </a:highlight>
              </a:rPr>
              <a:t>x+</a:t>
            </a:r>
            <a:r>
              <a:rPr lang="ko-KR" altLang="en-US" sz="1600" dirty="0">
                <a:highlight>
                  <a:srgbClr val="FFFF00"/>
                </a:highlight>
              </a:rPr>
              <a:t>방향으로 평행이동</a:t>
            </a:r>
            <a:r>
              <a:rPr lang="ko-KR" altLang="en-US" sz="1600" dirty="0"/>
              <a:t>을 시켜준다</a:t>
            </a:r>
            <a:r>
              <a:rPr lang="en-US" altLang="ko-KR" sz="16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/>
              <a:t>변환이 된 행렬을 </a:t>
            </a:r>
            <a:r>
              <a:rPr lang="en-US" altLang="ko-KR" sz="1600" dirty="0"/>
              <a:t>patch</a:t>
            </a:r>
            <a:r>
              <a:rPr lang="ko-KR" altLang="en-US" sz="1600" dirty="0"/>
              <a:t>로 다시 그리기 위하여 구조체 </a:t>
            </a:r>
            <a:r>
              <a:rPr lang="en-US" altLang="ko-KR" sz="1600" dirty="0"/>
              <a:t>element</a:t>
            </a:r>
            <a:r>
              <a:rPr lang="ko-KR" altLang="en-US" sz="1600" dirty="0"/>
              <a:t>인</a:t>
            </a:r>
            <a:r>
              <a:rPr lang="en-US" altLang="ko-KR" sz="1600" dirty="0"/>
              <a:t>.vertices</a:t>
            </a:r>
            <a:r>
              <a:rPr lang="ko-KR" altLang="en-US" sz="1600" dirty="0"/>
              <a:t>에 변환된 행렬을 크기에 맞게 바꾸어 넣어준다</a:t>
            </a:r>
            <a:r>
              <a:rPr lang="en-US" altLang="ko-KR" sz="16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/>
              <a:t>그래서 </a:t>
            </a:r>
            <a:r>
              <a:rPr lang="en-US" altLang="ko-KR" sz="1600" dirty="0"/>
              <a:t>for</a:t>
            </a:r>
            <a:r>
              <a:rPr lang="ko-KR" altLang="en-US" sz="1600" dirty="0"/>
              <a:t>문 마지막 부분에 </a:t>
            </a:r>
            <a:r>
              <a:rPr lang="en-US" altLang="ko-KR" sz="1600" dirty="0"/>
              <a:t>car1~3</a:t>
            </a:r>
            <a:r>
              <a:rPr lang="ko-KR" altLang="en-US" sz="1600" dirty="0"/>
              <a:t>의 바뀐 상태를 그려주는 파트에 </a:t>
            </a:r>
            <a:r>
              <a:rPr lang="en-US" altLang="ko-KR" sz="1600" dirty="0"/>
              <a:t>car?_</a:t>
            </a:r>
            <a:r>
              <a:rPr lang="en-US" altLang="ko-KR" sz="1600" dirty="0" err="1"/>
              <a:t>data_rot</a:t>
            </a:r>
            <a:r>
              <a:rPr lang="ko-KR" altLang="en-US" sz="1600" dirty="0"/>
              <a:t>를 </a:t>
            </a:r>
            <a:r>
              <a:rPr lang="en-US" altLang="ko-KR" sz="1600" dirty="0"/>
              <a:t>patch</a:t>
            </a:r>
            <a:r>
              <a:rPr lang="ko-KR" altLang="en-US" sz="1600" dirty="0"/>
              <a:t>한다</a:t>
            </a:r>
            <a:r>
              <a:rPr lang="en-US" altLang="ko-KR" sz="1600" dirty="0"/>
              <a:t>.</a:t>
            </a:r>
          </a:p>
        </p:txBody>
      </p:sp>
      <p:sp>
        <p:nvSpPr>
          <p:cNvPr id="7" name="왼쪽 중괄호 6">
            <a:extLst>
              <a:ext uri="{FF2B5EF4-FFF2-40B4-BE49-F238E27FC236}">
                <a16:creationId xmlns:a16="http://schemas.microsoft.com/office/drawing/2014/main" id="{FA358CBE-FC74-7629-49F5-D5A817202646}"/>
              </a:ext>
            </a:extLst>
          </p:cNvPr>
          <p:cNvSpPr/>
          <p:nvPr/>
        </p:nvSpPr>
        <p:spPr>
          <a:xfrm rot="10800000" flipV="1">
            <a:off x="5713385" y="1343818"/>
            <a:ext cx="308904" cy="544072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825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9DE88-4693-5D9E-C158-E9619208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8255"/>
            <a:ext cx="11675252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sz="4400" dirty="0"/>
              <a:t>구상 </a:t>
            </a:r>
            <a:r>
              <a:rPr lang="en-US" altLang="ko-KR" sz="4400" dirty="0"/>
              <a:t>1</a:t>
            </a:r>
            <a:r>
              <a:rPr lang="ko-KR" altLang="en-US" sz="4400" dirty="0"/>
              <a:t>과 </a:t>
            </a:r>
            <a:r>
              <a:rPr lang="en-US" altLang="ko-KR" sz="4400" dirty="0"/>
              <a:t>2</a:t>
            </a:r>
            <a:r>
              <a:rPr lang="ko-KR" altLang="en-US" sz="4400" dirty="0"/>
              <a:t>을 </a:t>
            </a:r>
            <a:r>
              <a:rPr lang="en-US" altLang="ko-KR" sz="4400" dirty="0" err="1"/>
              <a:t>Matlab</a:t>
            </a:r>
            <a:r>
              <a:rPr lang="ko-KR" altLang="en-US" sz="4400" dirty="0"/>
              <a:t>으로 구현</a:t>
            </a:r>
            <a:r>
              <a:rPr lang="en-US" altLang="ko-KR" dirty="0"/>
              <a:t> ::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D5BBAE-C532-BCF0-B444-23F0778E03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"/>
          <a:stretch/>
        </p:blipFill>
        <p:spPr>
          <a:xfrm>
            <a:off x="726510" y="1423282"/>
            <a:ext cx="5111117" cy="4984601"/>
          </a:xfrm>
          <a:prstGeom prst="rect">
            <a:avLst/>
          </a:prstGeo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0E9B72F-7F00-EB22-01B9-C28C29034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116" y="1279751"/>
            <a:ext cx="5553080" cy="5440721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/>
              <a:t>(</a:t>
            </a:r>
            <a:r>
              <a:rPr lang="ko-KR" altLang="en-US" sz="1600" dirty="0"/>
              <a:t>슬라이드 </a:t>
            </a:r>
            <a:r>
              <a:rPr lang="en-US" altLang="ko-KR" sz="1600" dirty="0"/>
              <a:t>9 : </a:t>
            </a:r>
            <a:r>
              <a:rPr lang="ko-KR" altLang="en-US" sz="1600" dirty="0"/>
              <a:t>시나리오</a:t>
            </a:r>
            <a:r>
              <a:rPr lang="en-US" altLang="ko-KR" sz="1600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/>
              <a:t>i</a:t>
            </a:r>
            <a:r>
              <a:rPr lang="ko-KR" altLang="en-US" sz="1600" dirty="0"/>
              <a:t>에 대한 </a:t>
            </a:r>
            <a:r>
              <a:rPr lang="en-US" altLang="ko-KR" sz="1600" dirty="0"/>
              <a:t>for</a:t>
            </a:r>
            <a:r>
              <a:rPr lang="ko-KR" altLang="en-US" sz="1600" dirty="0"/>
              <a:t>문이 끝날 때까지 </a:t>
            </a:r>
            <a:r>
              <a:rPr lang="en-US" altLang="ko-KR" sz="1600" dirty="0"/>
              <a:t>car4~6</a:t>
            </a:r>
            <a:r>
              <a:rPr lang="ko-KR" altLang="en-US" sz="1600" dirty="0"/>
              <a:t>은 </a:t>
            </a:r>
            <a:r>
              <a:rPr lang="en-US" altLang="ko-KR" sz="1600" dirty="0"/>
              <a:t>x+</a:t>
            </a:r>
            <a:r>
              <a:rPr lang="ko-KR" altLang="en-US" sz="1600" dirty="0"/>
              <a:t>에서 </a:t>
            </a:r>
            <a:r>
              <a:rPr lang="en-US" altLang="ko-KR" sz="1600" dirty="0"/>
              <a:t>x-</a:t>
            </a:r>
            <a:r>
              <a:rPr lang="ko-KR" altLang="en-US" sz="1600" dirty="0"/>
              <a:t>방향으로 직진을 시켜줄 것이기 때문에 </a:t>
            </a: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/>
              <a:t>(Car4~6)_data</a:t>
            </a:r>
            <a:r>
              <a:rPr lang="ko-KR" altLang="en-US" sz="1600" dirty="0"/>
              <a:t>에 있는 본래의 차를 그리는 </a:t>
            </a:r>
            <a:r>
              <a:rPr lang="en-US" altLang="ko-KR" sz="1600" dirty="0"/>
              <a:t>data</a:t>
            </a:r>
            <a:r>
              <a:rPr lang="ko-KR" altLang="en-US" sz="1600" dirty="0"/>
              <a:t>를 회전 변환시킬 수 있도록 </a:t>
            </a:r>
            <a:r>
              <a:rPr lang="en-US" altLang="ko-KR" sz="1600" dirty="0"/>
              <a:t>4*4 </a:t>
            </a:r>
            <a:r>
              <a:rPr lang="ko-KR" altLang="en-US" sz="1600" dirty="0"/>
              <a:t>행렬로 나타내야 한다</a:t>
            </a:r>
            <a:r>
              <a:rPr lang="en-US" altLang="ko-KR" sz="1600" dirty="0"/>
              <a:t>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>
                <a:highlight>
                  <a:srgbClr val="FFFF00"/>
                </a:highlight>
              </a:rPr>
              <a:t>? : 4~6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 err="1"/>
              <a:t>Car?_x</a:t>
            </a:r>
            <a:r>
              <a:rPr lang="en-US" altLang="ko-KR" sz="1600" dirty="0"/>
              <a:t>=car?_</a:t>
            </a:r>
            <a:r>
              <a:rPr lang="en-US" altLang="ko-KR" sz="1600" dirty="0" err="1"/>
              <a:t>data.vertices</a:t>
            </a:r>
            <a:r>
              <a:rPr lang="en-US" altLang="ko-KR" sz="1600" dirty="0"/>
              <a:t>(:,1)’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 err="1"/>
              <a:t>Car?_y</a:t>
            </a:r>
            <a:r>
              <a:rPr lang="en-US" altLang="ko-KR" sz="1600" dirty="0"/>
              <a:t>=car?_</a:t>
            </a:r>
            <a:r>
              <a:rPr lang="en-US" altLang="ko-KR" sz="1600" dirty="0" err="1"/>
              <a:t>data.vertices</a:t>
            </a:r>
            <a:r>
              <a:rPr lang="en-US" altLang="ko-KR" sz="1600" dirty="0"/>
              <a:t>(:,2)’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 err="1"/>
              <a:t>Car?_z</a:t>
            </a:r>
            <a:r>
              <a:rPr lang="en-US" altLang="ko-KR" sz="1600" dirty="0"/>
              <a:t>=car?_</a:t>
            </a:r>
            <a:r>
              <a:rPr lang="en-US" altLang="ko-KR" sz="1600" dirty="0" err="1"/>
              <a:t>data.vertices</a:t>
            </a:r>
            <a:r>
              <a:rPr lang="en-US" altLang="ko-KR" sz="1600" dirty="0"/>
              <a:t>(:,3)’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/>
              <a:t>Car?=[</a:t>
            </a:r>
            <a:r>
              <a:rPr lang="en-US" altLang="ko-KR" sz="1600" dirty="0" err="1"/>
              <a:t>car?_x</a:t>
            </a:r>
            <a:r>
              <a:rPr lang="en-US" altLang="ko-KR" sz="1600" dirty="0"/>
              <a:t>; </a:t>
            </a:r>
            <a:r>
              <a:rPr lang="en-US" altLang="ko-KR" sz="1600" dirty="0" err="1"/>
              <a:t>car?_y</a:t>
            </a:r>
            <a:r>
              <a:rPr lang="en-US" altLang="ko-KR" sz="1600" dirty="0"/>
              <a:t>; car?_</a:t>
            </a:r>
            <a:r>
              <a:rPr lang="en-US" altLang="ko-KR" sz="1600" dirty="0" err="1"/>
              <a:t>z;ones</a:t>
            </a:r>
            <a:r>
              <a:rPr lang="en-US" altLang="ko-KR" sz="1600" dirty="0"/>
              <a:t>(1,length(</a:t>
            </a:r>
            <a:r>
              <a:rPr lang="en-US" altLang="ko-KR" sz="1600" dirty="0" err="1"/>
              <a:t>car?_x</a:t>
            </a:r>
            <a:r>
              <a:rPr lang="en-US" altLang="ko-KR" sz="1600" dirty="0"/>
              <a:t>))];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/>
              <a:t>이 과정을 </a:t>
            </a:r>
            <a:r>
              <a:rPr lang="ko-KR" altLang="en-US" sz="1600" dirty="0">
                <a:highlight>
                  <a:srgbClr val="FFFF00"/>
                </a:highlight>
              </a:rPr>
              <a:t>통해 초기에 설정했던 </a:t>
            </a:r>
            <a:r>
              <a:rPr lang="en-US" altLang="ko-KR" sz="1600" dirty="0">
                <a:highlight>
                  <a:srgbClr val="FFFF00"/>
                </a:highlight>
              </a:rPr>
              <a:t>CCW yaw </a:t>
            </a:r>
            <a:r>
              <a:rPr lang="ko-KR" altLang="en-US" sz="1600" dirty="0">
                <a:highlight>
                  <a:srgbClr val="FFFF00"/>
                </a:highlight>
              </a:rPr>
              <a:t>회전을 </a:t>
            </a:r>
            <a:r>
              <a:rPr lang="ko-KR" altLang="en-US" sz="1600" dirty="0"/>
              <a:t>구현한다</a:t>
            </a:r>
            <a:r>
              <a:rPr lang="en-US" altLang="ko-KR" sz="1600" dirty="0"/>
              <a:t>. </a:t>
            </a:r>
            <a:r>
              <a:rPr lang="en-US" altLang="ko-KR" sz="1600" dirty="0">
                <a:highlight>
                  <a:srgbClr val="FFFF00"/>
                </a:highlight>
              </a:rPr>
              <a:t>(degree 0)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/>
              <a:t>또한 </a:t>
            </a:r>
            <a:r>
              <a:rPr lang="en-US" altLang="ko-KR" sz="1600" dirty="0" err="1"/>
              <a:t>car?_move</a:t>
            </a:r>
            <a:r>
              <a:rPr lang="ko-KR" altLang="en-US" sz="1600" dirty="0"/>
              <a:t>를 통해 </a:t>
            </a:r>
            <a:r>
              <a:rPr lang="en-US" altLang="ko-KR" sz="1600" dirty="0">
                <a:highlight>
                  <a:srgbClr val="FFFF00"/>
                </a:highlight>
              </a:rPr>
              <a:t>x-</a:t>
            </a:r>
            <a:r>
              <a:rPr lang="ko-KR" altLang="en-US" sz="1600" dirty="0">
                <a:highlight>
                  <a:srgbClr val="FFFF00"/>
                </a:highlight>
              </a:rPr>
              <a:t>방향에서 </a:t>
            </a:r>
            <a:r>
              <a:rPr lang="en-US" altLang="ko-KR" sz="1600" dirty="0">
                <a:highlight>
                  <a:srgbClr val="FFFF00"/>
                </a:highlight>
              </a:rPr>
              <a:t>x+</a:t>
            </a:r>
            <a:r>
              <a:rPr lang="ko-KR" altLang="en-US" sz="1600" dirty="0">
                <a:highlight>
                  <a:srgbClr val="FFFF00"/>
                </a:highlight>
              </a:rPr>
              <a:t>방향으로 평행이동</a:t>
            </a:r>
            <a:r>
              <a:rPr lang="ko-KR" altLang="en-US" sz="1600" dirty="0"/>
              <a:t>을 시켜준다</a:t>
            </a:r>
            <a:r>
              <a:rPr lang="en-US" altLang="ko-KR" sz="16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/>
              <a:t>변환이 된 행렬을 </a:t>
            </a:r>
            <a:r>
              <a:rPr lang="en-US" altLang="ko-KR" sz="1600" dirty="0"/>
              <a:t>patch</a:t>
            </a:r>
            <a:r>
              <a:rPr lang="ko-KR" altLang="en-US" sz="1600" dirty="0"/>
              <a:t>로 다시 그리기 위하여 구조체 </a:t>
            </a:r>
            <a:r>
              <a:rPr lang="en-US" altLang="ko-KR" sz="1600" dirty="0"/>
              <a:t>element</a:t>
            </a:r>
            <a:r>
              <a:rPr lang="ko-KR" altLang="en-US" sz="1600" dirty="0"/>
              <a:t>인</a:t>
            </a:r>
            <a:r>
              <a:rPr lang="en-US" altLang="ko-KR" sz="1600" dirty="0"/>
              <a:t>.vertices</a:t>
            </a:r>
            <a:r>
              <a:rPr lang="ko-KR" altLang="en-US" sz="1600" dirty="0"/>
              <a:t>에 변환된 행렬을 크기에 맞게 바꾸어 넣어준다</a:t>
            </a:r>
            <a:r>
              <a:rPr lang="en-US" altLang="ko-KR" sz="16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/>
              <a:t>그래서 </a:t>
            </a:r>
            <a:r>
              <a:rPr lang="en-US" altLang="ko-KR" sz="1600" dirty="0"/>
              <a:t>for</a:t>
            </a:r>
            <a:r>
              <a:rPr lang="ko-KR" altLang="en-US" sz="1600" dirty="0"/>
              <a:t>문 마지막 부분에 </a:t>
            </a:r>
            <a:r>
              <a:rPr lang="en-US" altLang="ko-KR" sz="1600" dirty="0"/>
              <a:t>car4~6</a:t>
            </a:r>
            <a:r>
              <a:rPr lang="ko-KR" altLang="en-US" sz="1600" dirty="0"/>
              <a:t>의 바뀐 상태를 그려주는 파트에 </a:t>
            </a:r>
            <a:r>
              <a:rPr lang="en-US" altLang="ko-KR" sz="1600" dirty="0"/>
              <a:t>car?_</a:t>
            </a:r>
            <a:r>
              <a:rPr lang="en-US" altLang="ko-KR" sz="1600" dirty="0" err="1"/>
              <a:t>data_rot</a:t>
            </a:r>
            <a:r>
              <a:rPr lang="ko-KR" altLang="en-US" sz="1600" dirty="0"/>
              <a:t>를 </a:t>
            </a:r>
            <a:r>
              <a:rPr lang="en-US" altLang="ko-KR" sz="1600" dirty="0"/>
              <a:t>patch</a:t>
            </a:r>
            <a:r>
              <a:rPr lang="ko-KR" altLang="en-US" sz="1600" dirty="0"/>
              <a:t>한다</a:t>
            </a:r>
            <a:r>
              <a:rPr lang="en-US" altLang="ko-KR" sz="1600" dirty="0"/>
              <a:t>.</a:t>
            </a:r>
          </a:p>
        </p:txBody>
      </p:sp>
      <p:sp>
        <p:nvSpPr>
          <p:cNvPr id="7" name="왼쪽 중괄호 6">
            <a:extLst>
              <a:ext uri="{FF2B5EF4-FFF2-40B4-BE49-F238E27FC236}">
                <a16:creationId xmlns:a16="http://schemas.microsoft.com/office/drawing/2014/main" id="{FA358CBE-FC74-7629-49F5-D5A817202646}"/>
              </a:ext>
            </a:extLst>
          </p:cNvPr>
          <p:cNvSpPr/>
          <p:nvPr/>
        </p:nvSpPr>
        <p:spPr>
          <a:xfrm rot="10800000" flipV="1">
            <a:off x="5713385" y="1343818"/>
            <a:ext cx="308904" cy="544072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543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9DE88-4693-5D9E-C158-E9619208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8255"/>
            <a:ext cx="11675252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sz="4400" dirty="0"/>
              <a:t>구상 </a:t>
            </a:r>
            <a:r>
              <a:rPr lang="en-US" altLang="ko-KR" sz="4400" dirty="0"/>
              <a:t>1</a:t>
            </a:r>
            <a:r>
              <a:rPr lang="ko-KR" altLang="en-US" sz="4400" dirty="0"/>
              <a:t>과 </a:t>
            </a:r>
            <a:r>
              <a:rPr lang="en-US" altLang="ko-KR" sz="4400" dirty="0"/>
              <a:t>2</a:t>
            </a:r>
            <a:r>
              <a:rPr lang="ko-KR" altLang="en-US" sz="4400" dirty="0"/>
              <a:t>을 </a:t>
            </a:r>
            <a:r>
              <a:rPr lang="en-US" altLang="ko-KR" sz="4400" dirty="0" err="1"/>
              <a:t>Matlab</a:t>
            </a:r>
            <a:r>
              <a:rPr lang="ko-KR" altLang="en-US" sz="4400" dirty="0"/>
              <a:t>으로 구현</a:t>
            </a:r>
            <a:r>
              <a:rPr lang="en-US" altLang="ko-KR" dirty="0"/>
              <a:t> ::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D5BBAE-C532-BCF0-B444-23F0778E0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2" b="6442"/>
          <a:stretch/>
        </p:blipFill>
        <p:spPr>
          <a:xfrm>
            <a:off x="726510" y="1423282"/>
            <a:ext cx="5111117" cy="4984601"/>
          </a:xfrm>
          <a:prstGeom prst="rect">
            <a:avLst/>
          </a:prstGeo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0E9B72F-7F00-EB22-01B9-C28C29034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116" y="1279751"/>
            <a:ext cx="5820962" cy="5440721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/>
              <a:t>(</a:t>
            </a:r>
            <a:r>
              <a:rPr lang="ko-KR" altLang="en-US" sz="1600" dirty="0"/>
              <a:t>슬라이드 </a:t>
            </a:r>
            <a:r>
              <a:rPr lang="en-US" altLang="ko-KR" sz="1600" dirty="0"/>
              <a:t>9 : </a:t>
            </a:r>
            <a:r>
              <a:rPr lang="ko-KR" altLang="en-US" sz="1600" dirty="0"/>
              <a:t>시나리오</a:t>
            </a:r>
            <a:r>
              <a:rPr lang="en-US" altLang="ko-KR" sz="1600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 err="1"/>
              <a:t>i</a:t>
            </a:r>
            <a:r>
              <a:rPr lang="en-US" altLang="ko-KR" sz="1600" dirty="0"/>
              <a:t>&lt;700</a:t>
            </a:r>
            <a:r>
              <a:rPr lang="ko-KR" altLang="en-US" sz="1600" dirty="0"/>
              <a:t>일 때 </a:t>
            </a:r>
            <a:r>
              <a:rPr lang="en-US" altLang="ko-KR" sz="1600" dirty="0"/>
              <a:t>car7~9</a:t>
            </a:r>
            <a:r>
              <a:rPr lang="ko-KR" altLang="en-US" sz="1600" dirty="0"/>
              <a:t>은 </a:t>
            </a:r>
            <a:r>
              <a:rPr lang="en-US" altLang="ko-KR" sz="1600" dirty="0"/>
              <a:t>y+</a:t>
            </a:r>
            <a:r>
              <a:rPr lang="ko-KR" altLang="en-US" sz="1600" dirty="0"/>
              <a:t>에서 </a:t>
            </a:r>
            <a:r>
              <a:rPr lang="en-US" altLang="ko-KR" sz="1600" dirty="0"/>
              <a:t>y-</a:t>
            </a:r>
            <a:r>
              <a:rPr lang="ko-KR" altLang="en-US" sz="1600" dirty="0"/>
              <a:t>방향으로 직진을 시켜줄 것이기 때문에 </a:t>
            </a:r>
            <a:r>
              <a:rPr lang="en-US" altLang="ko-KR" sz="1600" dirty="0"/>
              <a:t>(</a:t>
            </a:r>
            <a:r>
              <a:rPr lang="ko-KR" altLang="en-US" sz="1600" dirty="0"/>
              <a:t>우회전 코너 진입</a:t>
            </a:r>
            <a:r>
              <a:rPr lang="en-US" altLang="ko-KR" sz="1600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/>
              <a:t>(Car7~9)_data</a:t>
            </a:r>
            <a:r>
              <a:rPr lang="ko-KR" altLang="en-US" sz="1600" dirty="0"/>
              <a:t>에 있는 본래의 차를 그리는 </a:t>
            </a:r>
            <a:r>
              <a:rPr lang="en-US" altLang="ko-KR" sz="1600" dirty="0"/>
              <a:t>data</a:t>
            </a:r>
            <a:r>
              <a:rPr lang="ko-KR" altLang="en-US" sz="1600" dirty="0"/>
              <a:t>를 회전 변환시킬 수 있도록 </a:t>
            </a:r>
            <a:r>
              <a:rPr lang="en-US" altLang="ko-KR" sz="1600" dirty="0"/>
              <a:t>4*4 </a:t>
            </a:r>
            <a:r>
              <a:rPr lang="ko-KR" altLang="en-US" sz="1600" dirty="0"/>
              <a:t>행렬로 나타내야 한다</a:t>
            </a:r>
            <a:r>
              <a:rPr lang="en-US" altLang="ko-KR" sz="1600" dirty="0"/>
              <a:t>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>
                <a:highlight>
                  <a:srgbClr val="FFFF00"/>
                </a:highlight>
              </a:rPr>
              <a:t>? : 7~9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 err="1"/>
              <a:t>Car?_x</a:t>
            </a:r>
            <a:r>
              <a:rPr lang="en-US" altLang="ko-KR" sz="1600" dirty="0"/>
              <a:t>=car?_</a:t>
            </a:r>
            <a:r>
              <a:rPr lang="en-US" altLang="ko-KR" sz="1600" dirty="0" err="1"/>
              <a:t>data.vertices</a:t>
            </a:r>
            <a:r>
              <a:rPr lang="en-US" altLang="ko-KR" sz="1600" dirty="0"/>
              <a:t>(:,1)’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 err="1"/>
              <a:t>Car?_y</a:t>
            </a:r>
            <a:r>
              <a:rPr lang="en-US" altLang="ko-KR" sz="1600" dirty="0"/>
              <a:t>=car?_</a:t>
            </a:r>
            <a:r>
              <a:rPr lang="en-US" altLang="ko-KR" sz="1600" dirty="0" err="1"/>
              <a:t>data.vertices</a:t>
            </a:r>
            <a:r>
              <a:rPr lang="en-US" altLang="ko-KR" sz="1600" dirty="0"/>
              <a:t>(:,2)’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 err="1"/>
              <a:t>Car?_z</a:t>
            </a:r>
            <a:r>
              <a:rPr lang="en-US" altLang="ko-KR" sz="1600" dirty="0"/>
              <a:t>=car?_</a:t>
            </a:r>
            <a:r>
              <a:rPr lang="en-US" altLang="ko-KR" sz="1600" dirty="0" err="1"/>
              <a:t>data.vertices</a:t>
            </a:r>
            <a:r>
              <a:rPr lang="en-US" altLang="ko-KR" sz="1600" dirty="0"/>
              <a:t>(:,3)’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/>
              <a:t>Car?=[</a:t>
            </a:r>
            <a:r>
              <a:rPr lang="en-US" altLang="ko-KR" sz="1600" dirty="0" err="1"/>
              <a:t>car?_x</a:t>
            </a:r>
            <a:r>
              <a:rPr lang="en-US" altLang="ko-KR" sz="1600" dirty="0"/>
              <a:t>; </a:t>
            </a:r>
            <a:r>
              <a:rPr lang="en-US" altLang="ko-KR" sz="1600" dirty="0" err="1"/>
              <a:t>car?_y</a:t>
            </a:r>
            <a:r>
              <a:rPr lang="en-US" altLang="ko-KR" sz="1600" dirty="0"/>
              <a:t>; car?_</a:t>
            </a:r>
            <a:r>
              <a:rPr lang="en-US" altLang="ko-KR" sz="1600" dirty="0" err="1"/>
              <a:t>z;ones</a:t>
            </a:r>
            <a:r>
              <a:rPr lang="en-US" altLang="ko-KR" sz="1600" dirty="0"/>
              <a:t>(1,length(</a:t>
            </a:r>
            <a:r>
              <a:rPr lang="en-US" altLang="ko-KR" sz="1600" dirty="0" err="1"/>
              <a:t>car?_x</a:t>
            </a:r>
            <a:r>
              <a:rPr lang="en-US" altLang="ko-KR" sz="1600" dirty="0"/>
              <a:t>))];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/>
              <a:t>이 과정을 </a:t>
            </a:r>
            <a:r>
              <a:rPr lang="ko-KR" altLang="en-US" sz="1600" dirty="0">
                <a:highlight>
                  <a:srgbClr val="FFFF00"/>
                </a:highlight>
              </a:rPr>
              <a:t>통해 초기에 설정했던 </a:t>
            </a:r>
            <a:r>
              <a:rPr lang="en-US" altLang="ko-KR" sz="1600" dirty="0">
                <a:highlight>
                  <a:srgbClr val="FFFF00"/>
                </a:highlight>
              </a:rPr>
              <a:t>CCW yaw </a:t>
            </a:r>
            <a:r>
              <a:rPr lang="ko-KR" altLang="en-US" sz="1600" dirty="0">
                <a:highlight>
                  <a:srgbClr val="FFFF00"/>
                </a:highlight>
              </a:rPr>
              <a:t>회전을 </a:t>
            </a:r>
            <a:r>
              <a:rPr lang="ko-KR" altLang="en-US" sz="1600" dirty="0"/>
              <a:t>구현한다</a:t>
            </a:r>
            <a:r>
              <a:rPr lang="en-US" altLang="ko-KR" sz="1600" dirty="0"/>
              <a:t>. </a:t>
            </a:r>
            <a:r>
              <a:rPr lang="en-US" altLang="ko-KR" sz="1600" dirty="0">
                <a:highlight>
                  <a:srgbClr val="FFFF00"/>
                </a:highlight>
              </a:rPr>
              <a:t>(degree 90)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/>
              <a:t>또한 </a:t>
            </a:r>
            <a:r>
              <a:rPr lang="en-US" altLang="ko-KR" sz="1600" dirty="0" err="1"/>
              <a:t>car?_move</a:t>
            </a:r>
            <a:r>
              <a:rPr lang="ko-KR" altLang="en-US" sz="1600" dirty="0"/>
              <a:t>를 통해 </a:t>
            </a:r>
            <a:r>
              <a:rPr lang="en-US" altLang="ko-KR" sz="1600" dirty="0">
                <a:highlight>
                  <a:srgbClr val="FFFF00"/>
                </a:highlight>
              </a:rPr>
              <a:t>y+</a:t>
            </a:r>
            <a:r>
              <a:rPr lang="ko-KR" altLang="en-US" sz="1600" dirty="0">
                <a:highlight>
                  <a:srgbClr val="FFFF00"/>
                </a:highlight>
              </a:rPr>
              <a:t>방향에서 </a:t>
            </a:r>
            <a:r>
              <a:rPr lang="en-US" altLang="ko-KR" sz="1600" dirty="0">
                <a:highlight>
                  <a:srgbClr val="FFFF00"/>
                </a:highlight>
              </a:rPr>
              <a:t>y-</a:t>
            </a:r>
            <a:r>
              <a:rPr lang="ko-KR" altLang="en-US" sz="1600" dirty="0">
                <a:highlight>
                  <a:srgbClr val="FFFF00"/>
                </a:highlight>
              </a:rPr>
              <a:t>방향으로 평행이동</a:t>
            </a:r>
            <a:r>
              <a:rPr lang="ko-KR" altLang="en-US" sz="1600" dirty="0"/>
              <a:t>을 시켜준다</a:t>
            </a:r>
            <a:r>
              <a:rPr lang="en-US" altLang="ko-KR" sz="16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/>
              <a:t>변환이 된 행렬을 </a:t>
            </a:r>
            <a:r>
              <a:rPr lang="en-US" altLang="ko-KR" sz="1600" dirty="0"/>
              <a:t>patch</a:t>
            </a:r>
            <a:r>
              <a:rPr lang="ko-KR" altLang="en-US" sz="1600" dirty="0"/>
              <a:t>로 다시 그리기 위하여 구조체 </a:t>
            </a:r>
            <a:r>
              <a:rPr lang="en-US" altLang="ko-KR" sz="1600" dirty="0"/>
              <a:t>element</a:t>
            </a:r>
            <a:r>
              <a:rPr lang="ko-KR" altLang="en-US" sz="1600" dirty="0"/>
              <a:t>인</a:t>
            </a:r>
            <a:r>
              <a:rPr lang="en-US" altLang="ko-KR" sz="1600" dirty="0"/>
              <a:t>.vertices</a:t>
            </a:r>
            <a:r>
              <a:rPr lang="ko-KR" altLang="en-US" sz="1600" dirty="0"/>
              <a:t>에 변환된 행렬을 크기에 맞게 바꾸어 넣어준다</a:t>
            </a:r>
            <a:r>
              <a:rPr lang="en-US" altLang="ko-KR" sz="16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/>
              <a:t>그래서 </a:t>
            </a:r>
            <a:r>
              <a:rPr lang="en-US" altLang="ko-KR" sz="1600" dirty="0"/>
              <a:t>for</a:t>
            </a:r>
            <a:r>
              <a:rPr lang="ko-KR" altLang="en-US" sz="1600" dirty="0"/>
              <a:t>문 마지막 부분에 </a:t>
            </a:r>
            <a:r>
              <a:rPr lang="en-US" altLang="ko-KR" sz="1600" dirty="0"/>
              <a:t>car4~6</a:t>
            </a:r>
            <a:r>
              <a:rPr lang="ko-KR" altLang="en-US" sz="1600" dirty="0"/>
              <a:t>의 바뀐 상태를 그려주는 파트에 </a:t>
            </a:r>
            <a:r>
              <a:rPr lang="en-US" altLang="ko-KR" sz="1600" dirty="0"/>
              <a:t>car?_</a:t>
            </a:r>
            <a:r>
              <a:rPr lang="en-US" altLang="ko-KR" sz="1600" dirty="0" err="1"/>
              <a:t>data_rot</a:t>
            </a:r>
            <a:r>
              <a:rPr lang="ko-KR" altLang="en-US" sz="1600" dirty="0"/>
              <a:t>를 </a:t>
            </a:r>
            <a:r>
              <a:rPr lang="en-US" altLang="ko-KR" sz="1600" dirty="0"/>
              <a:t>patch</a:t>
            </a:r>
            <a:r>
              <a:rPr lang="ko-KR" altLang="en-US" sz="1600" dirty="0"/>
              <a:t>한다</a:t>
            </a:r>
            <a:r>
              <a:rPr lang="en-US" altLang="ko-KR" sz="1600" dirty="0"/>
              <a:t>.</a:t>
            </a:r>
          </a:p>
        </p:txBody>
      </p:sp>
      <p:sp>
        <p:nvSpPr>
          <p:cNvPr id="7" name="왼쪽 중괄호 6">
            <a:extLst>
              <a:ext uri="{FF2B5EF4-FFF2-40B4-BE49-F238E27FC236}">
                <a16:creationId xmlns:a16="http://schemas.microsoft.com/office/drawing/2014/main" id="{FA358CBE-FC74-7629-49F5-D5A817202646}"/>
              </a:ext>
            </a:extLst>
          </p:cNvPr>
          <p:cNvSpPr/>
          <p:nvPr/>
        </p:nvSpPr>
        <p:spPr>
          <a:xfrm rot="10800000" flipV="1">
            <a:off x="5713385" y="1343818"/>
            <a:ext cx="308904" cy="544072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47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9DE88-4693-5D9E-C158-E9619208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8255"/>
            <a:ext cx="11675252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sz="4400" dirty="0"/>
              <a:t>구상 </a:t>
            </a:r>
            <a:r>
              <a:rPr lang="en-US" altLang="ko-KR" sz="4400" dirty="0"/>
              <a:t>1</a:t>
            </a:r>
            <a:r>
              <a:rPr lang="ko-KR" altLang="en-US" sz="4400" dirty="0"/>
              <a:t>과 </a:t>
            </a:r>
            <a:r>
              <a:rPr lang="en-US" altLang="ko-KR" sz="4400" dirty="0"/>
              <a:t>2</a:t>
            </a:r>
            <a:r>
              <a:rPr lang="ko-KR" altLang="en-US" sz="4400" dirty="0"/>
              <a:t>을 </a:t>
            </a:r>
            <a:r>
              <a:rPr lang="en-US" altLang="ko-KR" sz="4400" dirty="0" err="1"/>
              <a:t>Matlab</a:t>
            </a:r>
            <a:r>
              <a:rPr lang="ko-KR" altLang="en-US" sz="4400" dirty="0"/>
              <a:t>으로 구현</a:t>
            </a:r>
            <a:r>
              <a:rPr lang="en-US" altLang="ko-KR" dirty="0"/>
              <a:t> ::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0E9B72F-7F00-EB22-01B9-C28C29034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116" y="1279751"/>
            <a:ext cx="6019884" cy="5440721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/>
              <a:t>(</a:t>
            </a:r>
            <a:r>
              <a:rPr lang="ko-KR" altLang="en-US" sz="1600" dirty="0"/>
              <a:t>슬라이드 </a:t>
            </a:r>
            <a:r>
              <a:rPr lang="en-US" altLang="ko-KR" sz="1600" dirty="0"/>
              <a:t>9 : </a:t>
            </a:r>
            <a:r>
              <a:rPr lang="ko-KR" altLang="en-US" sz="1600" dirty="0"/>
              <a:t>시나리오</a:t>
            </a:r>
            <a:r>
              <a:rPr lang="en-US" altLang="ko-KR" sz="1600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 err="1"/>
              <a:t>i</a:t>
            </a:r>
            <a:r>
              <a:rPr lang="en-US" altLang="ko-KR" sz="1600" dirty="0"/>
              <a:t>&gt;=2000 &amp;&amp;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&lt;=2360</a:t>
            </a:r>
            <a:r>
              <a:rPr lang="ko-KR" altLang="en-US" sz="1600" dirty="0"/>
              <a:t>일 때 </a:t>
            </a:r>
            <a:r>
              <a:rPr lang="en-US" altLang="ko-KR" sz="1600" dirty="0"/>
              <a:t>car7</a:t>
            </a:r>
            <a:r>
              <a:rPr lang="ko-KR" altLang="en-US" sz="1600" dirty="0"/>
              <a:t>은 우회전을 해야 하기 때문에</a:t>
            </a: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/>
              <a:t>변수 </a:t>
            </a:r>
            <a:r>
              <a:rPr lang="en-US" altLang="ko-KR" sz="1600" dirty="0">
                <a:highlight>
                  <a:srgbClr val="FFFF00"/>
                </a:highlight>
              </a:rPr>
              <a:t>index</a:t>
            </a:r>
            <a:r>
              <a:rPr lang="ko-KR" altLang="en-US" sz="1600" dirty="0"/>
              <a:t>를 통해 회전 변환을 시켜줘야 한다</a:t>
            </a:r>
            <a:r>
              <a:rPr lang="en-US" altLang="ko-KR" sz="16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/>
              <a:t>여기서는 </a:t>
            </a:r>
            <a:r>
              <a:rPr lang="en-US" altLang="ko-KR" sz="1600" dirty="0">
                <a:highlight>
                  <a:srgbClr val="FFFF00"/>
                </a:highlight>
              </a:rPr>
              <a:t>CW yaw</a:t>
            </a:r>
            <a:r>
              <a:rPr lang="ko-KR" altLang="en-US" sz="1600" dirty="0">
                <a:highlight>
                  <a:srgbClr val="FFFF00"/>
                </a:highlight>
              </a:rPr>
              <a:t>운동</a:t>
            </a:r>
            <a:r>
              <a:rPr lang="ko-KR" altLang="en-US" sz="1600" dirty="0"/>
              <a:t>으로 구현하기 위해</a:t>
            </a:r>
            <a:r>
              <a:rPr lang="en-US" altLang="ko-KR" sz="1600" dirty="0"/>
              <a:t>	( cos sin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/>
              <a:t>				-sin cos 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>
                <a:highlight>
                  <a:srgbClr val="FFFF00"/>
                </a:highlight>
              </a:rPr>
              <a:t>Index</a:t>
            </a:r>
            <a:r>
              <a:rPr lang="ko-KR" altLang="en-US" sz="1600" dirty="0">
                <a:highlight>
                  <a:srgbClr val="FFFF00"/>
                </a:highlight>
              </a:rPr>
              <a:t>는 </a:t>
            </a:r>
            <a:r>
              <a:rPr lang="en-US" altLang="ko-KR" sz="1600" dirty="0">
                <a:highlight>
                  <a:srgbClr val="FFFF00"/>
                </a:highlight>
              </a:rPr>
              <a:t>degree 270</a:t>
            </a:r>
            <a:r>
              <a:rPr lang="ko-KR" altLang="en-US" sz="1600" dirty="0">
                <a:highlight>
                  <a:srgbClr val="FFFF00"/>
                </a:highlight>
              </a:rPr>
              <a:t>에서 </a:t>
            </a:r>
            <a:r>
              <a:rPr lang="en-US" altLang="ko-KR" sz="1600" dirty="0">
                <a:highlight>
                  <a:srgbClr val="FFFF00"/>
                </a:highlight>
              </a:rPr>
              <a:t>degree 360</a:t>
            </a:r>
            <a:r>
              <a:rPr lang="ko-KR" altLang="en-US" sz="1600" dirty="0">
                <a:highlight>
                  <a:srgbClr val="FFFF00"/>
                </a:highlight>
              </a:rPr>
              <a:t>으로 바뀌며 우회전을 구현한다</a:t>
            </a:r>
            <a:r>
              <a:rPr lang="en-US" altLang="ko-KR" sz="16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/>
              <a:t>? : 8~9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/>
              <a:t>Car8, car9</a:t>
            </a:r>
            <a:r>
              <a:rPr lang="ko-KR" altLang="en-US" sz="1600" dirty="0"/>
              <a:t>는 우회전 코너에 진입하기 전에 직진하는 구간이다</a:t>
            </a:r>
            <a:r>
              <a:rPr lang="en-US" altLang="ko-KR" sz="16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highlight>
                  <a:srgbClr val="FFFF00"/>
                </a:highlight>
              </a:rPr>
              <a:t>여기서 주의해야할 점은 </a:t>
            </a:r>
            <a:r>
              <a:rPr lang="en-US" altLang="ko-KR" sz="1600" dirty="0" err="1"/>
              <a:t>i</a:t>
            </a:r>
            <a:r>
              <a:rPr lang="ko-KR" altLang="en-US" sz="1600" dirty="0"/>
              <a:t>가 </a:t>
            </a:r>
            <a:r>
              <a:rPr lang="en-US" altLang="ko-KR" sz="1600" dirty="0"/>
              <a:t>700</a:t>
            </a:r>
            <a:r>
              <a:rPr lang="ko-KR" altLang="en-US" sz="1600" dirty="0"/>
              <a:t>일 때 까지만 직진하였다가</a:t>
            </a: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/>
              <a:t>1300</a:t>
            </a:r>
            <a:r>
              <a:rPr lang="ko-KR" altLang="en-US" sz="1600" dirty="0"/>
              <a:t>만큼 뒤인 </a:t>
            </a:r>
            <a:r>
              <a:rPr lang="en-US" altLang="ko-KR" sz="1600" dirty="0" err="1"/>
              <a:t>i</a:t>
            </a:r>
            <a:r>
              <a:rPr lang="ko-KR" altLang="en-US" sz="1600" dirty="0"/>
              <a:t>가 </a:t>
            </a:r>
            <a:r>
              <a:rPr lang="en-US" altLang="ko-KR" sz="1600" dirty="0"/>
              <a:t>2000</a:t>
            </a:r>
            <a:r>
              <a:rPr lang="ko-KR" altLang="en-US" sz="1600" dirty="0"/>
              <a:t>이 넘을 때 움직이는 것임으로 평행 이동할 때 </a:t>
            </a:r>
            <a:r>
              <a:rPr lang="en-US" altLang="ko-KR" sz="1600" dirty="0" err="1"/>
              <a:t>i</a:t>
            </a:r>
            <a:r>
              <a:rPr lang="ko-KR" altLang="en-US" sz="1600" dirty="0"/>
              <a:t>만큼 이동하는 것이 아닌 </a:t>
            </a:r>
            <a:r>
              <a:rPr lang="en-US" altLang="ko-KR" sz="1600" dirty="0">
                <a:highlight>
                  <a:srgbClr val="FFFF00"/>
                </a:highlight>
              </a:rPr>
              <a:t>–i+1300</a:t>
            </a:r>
            <a:r>
              <a:rPr lang="ko-KR" altLang="en-US" sz="1600" dirty="0">
                <a:highlight>
                  <a:srgbClr val="FFFF00"/>
                </a:highlight>
              </a:rPr>
              <a:t>만큼 움직인다</a:t>
            </a:r>
            <a:r>
              <a:rPr lang="en-US" altLang="ko-KR" sz="1600" dirty="0"/>
              <a:t>.</a:t>
            </a:r>
          </a:p>
        </p:txBody>
      </p:sp>
      <p:sp>
        <p:nvSpPr>
          <p:cNvPr id="7" name="왼쪽 중괄호 6">
            <a:extLst>
              <a:ext uri="{FF2B5EF4-FFF2-40B4-BE49-F238E27FC236}">
                <a16:creationId xmlns:a16="http://schemas.microsoft.com/office/drawing/2014/main" id="{FA358CBE-FC74-7629-49F5-D5A817202646}"/>
              </a:ext>
            </a:extLst>
          </p:cNvPr>
          <p:cNvSpPr/>
          <p:nvPr/>
        </p:nvSpPr>
        <p:spPr>
          <a:xfrm rot="10800000" flipV="1">
            <a:off x="5713385" y="1343818"/>
            <a:ext cx="308904" cy="544072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D2BC7D-B1AE-3111-D89B-2CF51D4B0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57" y="1119484"/>
            <a:ext cx="5092962" cy="560098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20625E1B-A9BE-E06E-4C15-963D39328D6B}"/>
                  </a:ext>
                </a:extLst>
              </p14:cNvPr>
              <p14:cNvContentPartPr/>
              <p14:nvPr/>
            </p14:nvContentPartPr>
            <p14:xfrm>
              <a:off x="3513278" y="4590303"/>
              <a:ext cx="410760" cy="1044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20625E1B-A9BE-E06E-4C15-963D39328D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59638" y="4482663"/>
                <a:ext cx="51840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32C69247-CF95-8B8C-6C61-797E970BB399}"/>
                  </a:ext>
                </a:extLst>
              </p14:cNvPr>
              <p14:cNvContentPartPr/>
              <p14:nvPr/>
            </p14:nvContentPartPr>
            <p14:xfrm>
              <a:off x="3513278" y="6169983"/>
              <a:ext cx="398160" cy="36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32C69247-CF95-8B8C-6C61-797E970BB39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59638" y="6061983"/>
                <a:ext cx="5058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E83AC117-A824-FC1D-8A4F-827F59E40813}"/>
                  </a:ext>
                </a:extLst>
              </p14:cNvPr>
              <p14:cNvContentPartPr/>
              <p14:nvPr/>
            </p14:nvContentPartPr>
            <p14:xfrm>
              <a:off x="1882478" y="1501503"/>
              <a:ext cx="1360080" cy="4968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E83AC117-A824-FC1D-8A4F-827F59E4081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28478" y="1393863"/>
                <a:ext cx="146772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23D0F856-51F0-AF3A-9960-F1FB9BD099A0}"/>
                  </a:ext>
                </a:extLst>
              </p14:cNvPr>
              <p14:cNvContentPartPr/>
              <p14:nvPr/>
            </p14:nvContentPartPr>
            <p14:xfrm>
              <a:off x="2493038" y="2560263"/>
              <a:ext cx="1920240" cy="7128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23D0F856-51F0-AF3A-9960-F1FB9BD099A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39038" y="2452263"/>
                <a:ext cx="202788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A88AFB3E-2F76-4276-D1C3-8512292A0A20}"/>
                  </a:ext>
                </a:extLst>
              </p14:cNvPr>
              <p14:cNvContentPartPr/>
              <p14:nvPr/>
            </p14:nvContentPartPr>
            <p14:xfrm>
              <a:off x="2175158" y="2722623"/>
              <a:ext cx="2012400" cy="6840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A88AFB3E-2F76-4276-D1C3-8512292A0A2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21518" y="2614983"/>
                <a:ext cx="2120040" cy="28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8612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9DE88-4693-5D9E-C158-E9619208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8255"/>
            <a:ext cx="11675252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sz="4400" dirty="0"/>
              <a:t>구상 </a:t>
            </a:r>
            <a:r>
              <a:rPr lang="en-US" altLang="ko-KR" sz="4400" dirty="0"/>
              <a:t>1</a:t>
            </a:r>
            <a:r>
              <a:rPr lang="ko-KR" altLang="en-US" sz="4400" dirty="0"/>
              <a:t>과 </a:t>
            </a:r>
            <a:r>
              <a:rPr lang="en-US" altLang="ko-KR" sz="4400" dirty="0"/>
              <a:t>2</a:t>
            </a:r>
            <a:r>
              <a:rPr lang="ko-KR" altLang="en-US" sz="4400" dirty="0"/>
              <a:t>을 </a:t>
            </a:r>
            <a:r>
              <a:rPr lang="en-US" altLang="ko-KR" sz="4400" dirty="0" err="1"/>
              <a:t>Matlab</a:t>
            </a:r>
            <a:r>
              <a:rPr lang="ko-KR" altLang="en-US" sz="4400" dirty="0"/>
              <a:t>으로 구현</a:t>
            </a:r>
            <a:r>
              <a:rPr lang="en-US" altLang="ko-KR" dirty="0"/>
              <a:t> ::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0E9B72F-7F00-EB22-01B9-C28C29034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99923" y="1311785"/>
            <a:ext cx="6019884" cy="5440721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/>
              <a:t>(</a:t>
            </a:r>
            <a:r>
              <a:rPr lang="ko-KR" altLang="en-US" sz="1600" dirty="0"/>
              <a:t>슬라이드 </a:t>
            </a:r>
            <a:r>
              <a:rPr lang="en-US" altLang="ko-KR" sz="1600" dirty="0"/>
              <a:t>9 : </a:t>
            </a:r>
            <a:r>
              <a:rPr lang="ko-KR" altLang="en-US" sz="1600" dirty="0"/>
              <a:t>시나리오</a:t>
            </a:r>
            <a:r>
              <a:rPr lang="en-US" altLang="ko-KR" sz="1600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>
                <a:highlight>
                  <a:srgbClr val="FFFF00"/>
                </a:highlight>
              </a:rPr>
              <a:t>Car7</a:t>
            </a:r>
            <a:r>
              <a:rPr lang="ko-KR" altLang="en-US" sz="1600" dirty="0"/>
              <a:t>은 우회전 후 직진하는 구간이므로</a:t>
            </a: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/>
              <a:t>마지막 </a:t>
            </a:r>
            <a:r>
              <a:rPr lang="en-US" altLang="ko-KR" sz="1600" dirty="0"/>
              <a:t>car7</a:t>
            </a:r>
            <a:r>
              <a:rPr lang="ko-KR" altLang="en-US" sz="1600" dirty="0"/>
              <a:t>의 좌표를 기억하는 </a:t>
            </a:r>
            <a:r>
              <a:rPr lang="en-US" altLang="ko-KR" sz="1600" dirty="0"/>
              <a:t>car7_index</a:t>
            </a:r>
            <a:r>
              <a:rPr lang="ko-KR" altLang="en-US" sz="1600" dirty="0"/>
              <a:t>의 </a:t>
            </a:r>
            <a:r>
              <a:rPr lang="en-US" altLang="ko-KR" sz="1600" dirty="0">
                <a:highlight>
                  <a:srgbClr val="FFFF00"/>
                </a:highlight>
              </a:rPr>
              <a:t>x</a:t>
            </a:r>
            <a:r>
              <a:rPr lang="ko-KR" altLang="en-US" sz="1600" dirty="0">
                <a:highlight>
                  <a:srgbClr val="FFFF00"/>
                </a:highlight>
              </a:rPr>
              <a:t>좌표에 </a:t>
            </a:r>
            <a:r>
              <a:rPr lang="en-US" altLang="ko-KR" sz="1600" dirty="0">
                <a:highlight>
                  <a:srgbClr val="FFFF00"/>
                </a:highlight>
              </a:rPr>
              <a:t>–(i-2360)</a:t>
            </a:r>
            <a:r>
              <a:rPr lang="ko-KR" altLang="en-US" sz="1600" dirty="0"/>
              <a:t>을 하여 </a:t>
            </a:r>
            <a:r>
              <a:rPr lang="en-US" altLang="ko-KR" sz="1600" dirty="0"/>
              <a:t>x+</a:t>
            </a:r>
            <a:r>
              <a:rPr lang="ko-KR" altLang="en-US" sz="1600" dirty="0"/>
              <a:t>에서 </a:t>
            </a:r>
            <a:r>
              <a:rPr lang="en-US" altLang="ko-KR" sz="1600" dirty="0"/>
              <a:t>x-</a:t>
            </a:r>
            <a:r>
              <a:rPr lang="ko-KR" altLang="en-US" sz="1600" dirty="0"/>
              <a:t>방향으로 직진하도록 만들면 된다</a:t>
            </a:r>
            <a:r>
              <a:rPr lang="en-US" altLang="ko-KR" sz="1600" dirty="0"/>
              <a:t>.</a:t>
            </a:r>
            <a:endParaRPr lang="en-US" altLang="ko-KR" sz="1600" dirty="0">
              <a:highlight>
                <a:srgbClr val="FFFF00"/>
              </a:highlight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600" dirty="0">
              <a:highlight>
                <a:srgbClr val="FFFF00"/>
              </a:highlight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 err="1"/>
              <a:t>i</a:t>
            </a:r>
            <a:r>
              <a:rPr lang="en-US" altLang="ko-KR" sz="1600" dirty="0"/>
              <a:t>&gt;2360 &amp;&amp;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&lt;=2720</a:t>
            </a:r>
            <a:r>
              <a:rPr lang="ko-KR" altLang="en-US" sz="1600" dirty="0"/>
              <a:t>일 때 </a:t>
            </a:r>
            <a:r>
              <a:rPr lang="en-US" altLang="ko-KR" sz="1600" dirty="0">
                <a:highlight>
                  <a:srgbClr val="FFFF00"/>
                </a:highlight>
              </a:rPr>
              <a:t>car8</a:t>
            </a:r>
            <a:r>
              <a:rPr lang="ko-KR" altLang="en-US" sz="1600" dirty="0"/>
              <a:t>은 우회전을 해야 하기 때문에</a:t>
            </a: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/>
              <a:t>변수 </a:t>
            </a:r>
            <a:r>
              <a:rPr lang="en-US" altLang="ko-KR" sz="1600" dirty="0"/>
              <a:t>index</a:t>
            </a:r>
            <a:r>
              <a:rPr lang="ko-KR" altLang="en-US" sz="1600" dirty="0"/>
              <a:t>를 통해 회전 변환을 시켜줘야 한다</a:t>
            </a:r>
            <a:r>
              <a:rPr lang="en-US" altLang="ko-KR" sz="16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/>
              <a:t>여기서는 </a:t>
            </a:r>
            <a:r>
              <a:rPr lang="en-US" altLang="ko-KR" sz="1600" dirty="0">
                <a:highlight>
                  <a:srgbClr val="FFFF00"/>
                </a:highlight>
              </a:rPr>
              <a:t>CW yaw</a:t>
            </a:r>
            <a:r>
              <a:rPr lang="ko-KR" altLang="en-US" sz="1600" dirty="0"/>
              <a:t>운동으로 구현하기 위해 </a:t>
            </a:r>
            <a:r>
              <a:rPr lang="en-US" altLang="ko-KR" sz="1600" dirty="0"/>
              <a:t>Index</a:t>
            </a:r>
            <a:r>
              <a:rPr lang="ko-KR" altLang="en-US" sz="1600" dirty="0"/>
              <a:t>는 </a:t>
            </a:r>
            <a:r>
              <a:rPr lang="en-US" altLang="ko-KR" sz="1600" dirty="0">
                <a:highlight>
                  <a:srgbClr val="FFFF00"/>
                </a:highlight>
              </a:rPr>
              <a:t>degree 270</a:t>
            </a:r>
            <a:r>
              <a:rPr lang="ko-KR" altLang="en-US" sz="1600" dirty="0">
                <a:highlight>
                  <a:srgbClr val="FFFF00"/>
                </a:highlight>
              </a:rPr>
              <a:t>에서 </a:t>
            </a:r>
            <a:r>
              <a:rPr lang="en-US" altLang="ko-KR" sz="1600" dirty="0">
                <a:highlight>
                  <a:srgbClr val="FFFF00"/>
                </a:highlight>
              </a:rPr>
              <a:t>degree 360</a:t>
            </a:r>
            <a:r>
              <a:rPr lang="ko-KR" altLang="en-US" sz="1600" dirty="0"/>
              <a:t>으로 바뀌며 우회전을 구현한다</a:t>
            </a:r>
            <a:r>
              <a:rPr lang="en-US" altLang="ko-KR" sz="16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600" dirty="0">
              <a:highlight>
                <a:srgbClr val="FFFF00"/>
              </a:highlight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>
                <a:highlight>
                  <a:srgbClr val="FFFF00"/>
                </a:highlight>
              </a:rPr>
              <a:t>car9</a:t>
            </a:r>
            <a:r>
              <a:rPr lang="ko-KR" altLang="en-US" sz="1600" dirty="0"/>
              <a:t>는 우회전 코너에 진입하기 전에 직진하는 구간이다</a:t>
            </a:r>
            <a:r>
              <a:rPr lang="en-US" altLang="ko-KR" sz="16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highlight>
                  <a:srgbClr val="FFFF00"/>
                </a:highlight>
              </a:rPr>
              <a:t>여기서 주의해야할 점은 </a:t>
            </a:r>
            <a:r>
              <a:rPr lang="en-US" altLang="ko-KR" sz="1600" dirty="0" err="1"/>
              <a:t>i</a:t>
            </a:r>
            <a:r>
              <a:rPr lang="ko-KR" altLang="en-US" sz="1600" dirty="0"/>
              <a:t>가 </a:t>
            </a:r>
            <a:r>
              <a:rPr lang="en-US" altLang="ko-KR" sz="1600" dirty="0"/>
              <a:t>700</a:t>
            </a:r>
            <a:r>
              <a:rPr lang="ko-KR" altLang="en-US" sz="1600" dirty="0"/>
              <a:t>일 때 까지만 직진하였다가</a:t>
            </a: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/>
              <a:t>1300</a:t>
            </a:r>
            <a:r>
              <a:rPr lang="ko-KR" altLang="en-US" sz="1600" dirty="0"/>
              <a:t>만큼 뒤인 </a:t>
            </a:r>
            <a:r>
              <a:rPr lang="en-US" altLang="ko-KR" sz="1600" dirty="0" err="1"/>
              <a:t>i</a:t>
            </a:r>
            <a:r>
              <a:rPr lang="ko-KR" altLang="en-US" sz="1600" dirty="0"/>
              <a:t>가 </a:t>
            </a:r>
            <a:r>
              <a:rPr lang="en-US" altLang="ko-KR" sz="1600" dirty="0"/>
              <a:t>2000</a:t>
            </a:r>
            <a:r>
              <a:rPr lang="ko-KR" altLang="en-US" sz="1600" dirty="0"/>
              <a:t>이 넘을 때 움직이는 것임으로 평행 이동할 때 </a:t>
            </a:r>
            <a:r>
              <a:rPr lang="en-US" altLang="ko-KR" sz="1600" dirty="0" err="1"/>
              <a:t>i</a:t>
            </a:r>
            <a:r>
              <a:rPr lang="ko-KR" altLang="en-US" sz="1600" dirty="0"/>
              <a:t>만큼 이동하는 것이 아닌 </a:t>
            </a:r>
            <a:r>
              <a:rPr lang="en-US" altLang="ko-KR" sz="1600" dirty="0">
                <a:highlight>
                  <a:srgbClr val="FFFF00"/>
                </a:highlight>
              </a:rPr>
              <a:t>–i+1300</a:t>
            </a:r>
            <a:r>
              <a:rPr lang="ko-KR" altLang="en-US" sz="1600" dirty="0">
                <a:highlight>
                  <a:srgbClr val="FFFF00"/>
                </a:highlight>
              </a:rPr>
              <a:t>만큼 움직인다</a:t>
            </a:r>
            <a:r>
              <a:rPr lang="en-US" altLang="ko-KR" sz="1600" dirty="0"/>
              <a:t>.</a:t>
            </a:r>
          </a:p>
        </p:txBody>
      </p:sp>
      <p:sp>
        <p:nvSpPr>
          <p:cNvPr id="7" name="왼쪽 중괄호 6">
            <a:extLst>
              <a:ext uri="{FF2B5EF4-FFF2-40B4-BE49-F238E27FC236}">
                <a16:creationId xmlns:a16="http://schemas.microsoft.com/office/drawing/2014/main" id="{FA358CBE-FC74-7629-49F5-D5A817202646}"/>
              </a:ext>
            </a:extLst>
          </p:cNvPr>
          <p:cNvSpPr/>
          <p:nvPr/>
        </p:nvSpPr>
        <p:spPr>
          <a:xfrm rot="10800000" flipV="1">
            <a:off x="5683175" y="1311785"/>
            <a:ext cx="308904" cy="544072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D2BC7D-B1AE-3111-D89B-2CF51D4B0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6638" y="1230951"/>
            <a:ext cx="5250989" cy="555358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32C69247-CF95-8B8C-6C61-797E970BB399}"/>
                  </a:ext>
                </a:extLst>
              </p14:cNvPr>
              <p14:cNvContentPartPr/>
              <p14:nvPr/>
            </p14:nvContentPartPr>
            <p14:xfrm>
              <a:off x="3291896" y="6295112"/>
              <a:ext cx="398160" cy="36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32C69247-CF95-8B8C-6C61-797E970BB39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37847" y="6187112"/>
                <a:ext cx="505897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1B5D2495-39E6-41F4-072D-D5127B5297C0}"/>
                  </a:ext>
                </a:extLst>
              </p14:cNvPr>
              <p14:cNvContentPartPr/>
              <p14:nvPr/>
            </p14:nvContentPartPr>
            <p14:xfrm>
              <a:off x="4379438" y="2338143"/>
              <a:ext cx="1467720" cy="6912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1B5D2495-39E6-41F4-072D-D5127B5297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25438" y="2230503"/>
                <a:ext cx="157536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D38F2884-26A2-41EB-81F5-83AB30C11656}"/>
                  </a:ext>
                </a:extLst>
              </p14:cNvPr>
              <p14:cNvContentPartPr/>
              <p14:nvPr/>
            </p14:nvContentPartPr>
            <p14:xfrm>
              <a:off x="1761158" y="3309783"/>
              <a:ext cx="1425600" cy="6840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D38F2884-26A2-41EB-81F5-83AB30C1165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07158" y="3202143"/>
                <a:ext cx="1533240" cy="28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0588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9DE88-4693-5D9E-C158-E9619208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8255"/>
            <a:ext cx="11675252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sz="4400" dirty="0"/>
              <a:t>구상 </a:t>
            </a:r>
            <a:r>
              <a:rPr lang="en-US" altLang="ko-KR" sz="4400" dirty="0"/>
              <a:t>1</a:t>
            </a:r>
            <a:r>
              <a:rPr lang="ko-KR" altLang="en-US" sz="4400" dirty="0"/>
              <a:t>과 </a:t>
            </a:r>
            <a:r>
              <a:rPr lang="en-US" altLang="ko-KR" sz="4400" dirty="0"/>
              <a:t>2</a:t>
            </a:r>
            <a:r>
              <a:rPr lang="ko-KR" altLang="en-US" sz="4400" dirty="0"/>
              <a:t>을 </a:t>
            </a:r>
            <a:r>
              <a:rPr lang="en-US" altLang="ko-KR" sz="4400" dirty="0" err="1"/>
              <a:t>Matlab</a:t>
            </a:r>
            <a:r>
              <a:rPr lang="ko-KR" altLang="en-US" sz="4400" dirty="0"/>
              <a:t>으로 구현</a:t>
            </a:r>
            <a:r>
              <a:rPr lang="en-US" altLang="ko-KR" dirty="0"/>
              <a:t> ::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0E9B72F-7F00-EB22-01B9-C28C29034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73174" y="1667919"/>
            <a:ext cx="6019884" cy="479063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/>
              <a:t>(</a:t>
            </a:r>
            <a:r>
              <a:rPr lang="ko-KR" altLang="en-US" sz="1600" dirty="0"/>
              <a:t>슬라이드 </a:t>
            </a:r>
            <a:r>
              <a:rPr lang="en-US" altLang="ko-KR" sz="1600" dirty="0"/>
              <a:t>9 : </a:t>
            </a:r>
            <a:r>
              <a:rPr lang="ko-KR" altLang="en-US" sz="1600" dirty="0"/>
              <a:t>시나리오</a:t>
            </a:r>
            <a:r>
              <a:rPr lang="en-US" altLang="ko-KR" sz="1600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/>
              <a:t>이제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&gt;=3080</a:t>
            </a:r>
            <a:r>
              <a:rPr lang="ko-KR" altLang="en-US" sz="1600" dirty="0"/>
              <a:t>인 구간은</a:t>
            </a: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/>
              <a:t>Car7~9</a:t>
            </a:r>
            <a:r>
              <a:rPr lang="ko-KR" altLang="en-US" sz="1600" dirty="0"/>
              <a:t>는 모두 우회전을 하고 직진하고 있고</a:t>
            </a: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 err="1"/>
              <a:t>Mycar</a:t>
            </a:r>
            <a:r>
              <a:rPr lang="ko-KR" altLang="en-US" sz="1600" dirty="0"/>
              <a:t>는 좌회전을 하고 직진하기 시작하는 구간이다</a:t>
            </a: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/>
              <a:t>따라서 최종적으로</a:t>
            </a: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>
                <a:highlight>
                  <a:srgbClr val="FFFF00"/>
                </a:highlight>
              </a:rPr>
              <a:t>Car7~9</a:t>
            </a:r>
            <a:r>
              <a:rPr lang="ko-KR" altLang="en-US" sz="1600" dirty="0">
                <a:highlight>
                  <a:srgbClr val="FFFF00"/>
                </a:highlight>
              </a:rPr>
              <a:t>와 </a:t>
            </a:r>
            <a:r>
              <a:rPr lang="en-US" altLang="ko-KR" sz="1600" dirty="0" err="1">
                <a:highlight>
                  <a:srgbClr val="FFFF00"/>
                </a:highlight>
              </a:rPr>
              <a:t>mycar</a:t>
            </a:r>
            <a:r>
              <a:rPr lang="ko-KR" altLang="en-US" sz="1600" dirty="0">
                <a:highlight>
                  <a:srgbClr val="FFFF00"/>
                </a:highlight>
              </a:rPr>
              <a:t>는 </a:t>
            </a:r>
            <a:r>
              <a:rPr lang="en-US" altLang="ko-KR" sz="1600" dirty="0">
                <a:highlight>
                  <a:srgbClr val="FFFF00"/>
                </a:highlight>
              </a:rPr>
              <a:t>for</a:t>
            </a:r>
            <a:r>
              <a:rPr lang="ko-KR" altLang="en-US" sz="1600" dirty="0">
                <a:highlight>
                  <a:srgbClr val="FFFF00"/>
                </a:highlight>
              </a:rPr>
              <a:t>문이 끝날 때까지 같은 차선에서 직진</a:t>
            </a:r>
            <a:r>
              <a:rPr lang="ko-KR" altLang="en-US" sz="1600" dirty="0"/>
              <a:t>한다</a:t>
            </a:r>
            <a:r>
              <a:rPr lang="en-US" altLang="ko-KR" sz="1600" dirty="0"/>
              <a:t>.</a:t>
            </a:r>
          </a:p>
        </p:txBody>
      </p:sp>
      <p:sp>
        <p:nvSpPr>
          <p:cNvPr id="7" name="왼쪽 중괄호 6">
            <a:extLst>
              <a:ext uri="{FF2B5EF4-FFF2-40B4-BE49-F238E27FC236}">
                <a16:creationId xmlns:a16="http://schemas.microsoft.com/office/drawing/2014/main" id="{FA358CBE-FC74-7629-49F5-D5A817202646}"/>
              </a:ext>
            </a:extLst>
          </p:cNvPr>
          <p:cNvSpPr/>
          <p:nvPr/>
        </p:nvSpPr>
        <p:spPr>
          <a:xfrm rot="10800000" flipV="1">
            <a:off x="5992078" y="1196282"/>
            <a:ext cx="308904" cy="544072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D2BC7D-B1AE-3111-D89B-2CF51D4B0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345" y="1011082"/>
            <a:ext cx="5194183" cy="595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36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9DE88-4693-5D9E-C158-E9619208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8255"/>
            <a:ext cx="11675252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sz="4400" dirty="0"/>
              <a:t>구상</a:t>
            </a:r>
            <a:r>
              <a:rPr lang="en-US" altLang="ko-KR" sz="4400" dirty="0"/>
              <a:t>3 &amp; 4 </a:t>
            </a:r>
            <a:r>
              <a:rPr lang="en-US" altLang="ko-KR" dirty="0"/>
              <a:t>::</a:t>
            </a:r>
            <a:br>
              <a:rPr lang="en-US" altLang="ko-KR" dirty="0"/>
            </a:br>
            <a:r>
              <a:rPr lang="en-US" altLang="ko-KR" dirty="0"/>
              <a:t>Tesla FSD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0E9B72F-7F00-EB22-01B9-C28C29034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272" y="3429001"/>
            <a:ext cx="4885279" cy="9198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/>
              <a:t>423~448 : </a:t>
            </a:r>
            <a:r>
              <a:rPr lang="ko-KR" altLang="en-US" sz="1600" dirty="0"/>
              <a:t>슬라이드</a:t>
            </a:r>
            <a:r>
              <a:rPr lang="en-US" altLang="ko-KR" sz="1600" dirty="0"/>
              <a:t>5 (</a:t>
            </a:r>
            <a:r>
              <a:rPr lang="ko-KR" altLang="en-US" sz="1600" dirty="0"/>
              <a:t>도로 그리기</a:t>
            </a:r>
            <a:r>
              <a:rPr lang="en-US" altLang="ko-KR" sz="1600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/>
              <a:t>449~459 : </a:t>
            </a:r>
            <a:r>
              <a:rPr lang="ko-KR" altLang="en-US" sz="1600" dirty="0"/>
              <a:t>회전 변환시킨 차 그리기</a:t>
            </a:r>
            <a:endParaRPr lang="en-US" altLang="ko-KR" sz="1600" dirty="0"/>
          </a:p>
        </p:txBody>
      </p:sp>
      <p:sp>
        <p:nvSpPr>
          <p:cNvPr id="7" name="왼쪽 중괄호 6">
            <a:extLst>
              <a:ext uri="{FF2B5EF4-FFF2-40B4-BE49-F238E27FC236}">
                <a16:creationId xmlns:a16="http://schemas.microsoft.com/office/drawing/2014/main" id="{FA358CBE-FC74-7629-49F5-D5A817202646}"/>
              </a:ext>
            </a:extLst>
          </p:cNvPr>
          <p:cNvSpPr/>
          <p:nvPr/>
        </p:nvSpPr>
        <p:spPr>
          <a:xfrm rot="10800000" flipV="1">
            <a:off x="6648475" y="1154763"/>
            <a:ext cx="308904" cy="544072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D2BC7D-B1AE-3111-D89B-2CF51D4B0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705" y="1779486"/>
            <a:ext cx="6265497" cy="132556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001F45A-DDD2-97EC-E3FA-903B4B2F7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72" y="4415732"/>
            <a:ext cx="6449930" cy="19771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36871E-59F3-B45B-A7F6-63765550CD3E}"/>
              </a:ext>
            </a:extLst>
          </p:cNvPr>
          <p:cNvSpPr txBox="1"/>
          <p:nvPr/>
        </p:nvSpPr>
        <p:spPr>
          <a:xfrm>
            <a:off x="7148867" y="1343817"/>
            <a:ext cx="4851644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Subplot </a:t>
            </a:r>
            <a:r>
              <a:rPr lang="ko-KR" altLang="en-US" dirty="0"/>
              <a:t>함수로 하나의 </a:t>
            </a:r>
            <a:r>
              <a:rPr lang="en-US" altLang="ko-KR" dirty="0"/>
              <a:t>figure</a:t>
            </a:r>
            <a:r>
              <a:rPr lang="ko-KR" altLang="en-US" dirty="0"/>
              <a:t>창에 </a:t>
            </a:r>
            <a:r>
              <a:rPr lang="en-US" altLang="ko-KR" dirty="0"/>
              <a:t>3</a:t>
            </a:r>
            <a:r>
              <a:rPr lang="ko-KR" altLang="en-US" dirty="0"/>
              <a:t>가지 애니메이션을 출력한다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highlight>
                  <a:srgbClr val="FFFF00"/>
                </a:highlight>
              </a:rPr>
              <a:t>Tesla FSD </a:t>
            </a:r>
            <a:r>
              <a:rPr lang="ko-KR" altLang="en-US" dirty="0"/>
              <a:t>영상은 </a:t>
            </a:r>
            <a:r>
              <a:rPr lang="en-US" altLang="ko-KR" dirty="0"/>
              <a:t>figure</a:t>
            </a:r>
            <a:r>
              <a:rPr lang="ko-KR" altLang="en-US" dirty="0"/>
              <a:t>창의 </a:t>
            </a:r>
            <a:r>
              <a:rPr lang="en-US" altLang="ko-KR" dirty="0"/>
              <a:t>2*2</a:t>
            </a:r>
            <a:r>
              <a:rPr lang="ko-KR" altLang="en-US" dirty="0"/>
              <a:t>중에 </a:t>
            </a:r>
            <a:r>
              <a:rPr lang="en-US" altLang="ko-KR" dirty="0">
                <a:highlight>
                  <a:srgbClr val="FFFF00"/>
                </a:highlight>
              </a:rPr>
              <a:t>2</a:t>
            </a:r>
            <a:r>
              <a:rPr lang="ko-KR" altLang="en-US" dirty="0">
                <a:highlight>
                  <a:srgbClr val="FFFF00"/>
                </a:highlight>
              </a:rPr>
              <a:t>행 </a:t>
            </a:r>
            <a:r>
              <a:rPr lang="en-US" altLang="ko-KR" dirty="0">
                <a:highlight>
                  <a:srgbClr val="FFFF00"/>
                </a:highlight>
              </a:rPr>
              <a:t>1</a:t>
            </a:r>
            <a:r>
              <a:rPr lang="ko-KR" altLang="en-US" dirty="0">
                <a:highlight>
                  <a:srgbClr val="FFFF00"/>
                </a:highlight>
              </a:rPr>
              <a:t>열</a:t>
            </a:r>
            <a:r>
              <a:rPr lang="ko-KR" altLang="en-US" dirty="0"/>
              <a:t>에 띄운다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err="1"/>
              <a:t>cla</a:t>
            </a:r>
            <a:r>
              <a:rPr lang="en-US" altLang="ko-KR" dirty="0"/>
              <a:t>(h1)</a:t>
            </a:r>
            <a:r>
              <a:rPr lang="ko-KR" altLang="en-US" dirty="0"/>
              <a:t>를 통해 </a:t>
            </a:r>
            <a:r>
              <a:rPr lang="en-US" altLang="ko-KR" dirty="0"/>
              <a:t>h1</a:t>
            </a:r>
            <a:r>
              <a:rPr lang="ko-KR" altLang="en-US" dirty="0"/>
              <a:t>의 모든 </a:t>
            </a:r>
            <a:r>
              <a:rPr lang="en-US" altLang="ko-KR" dirty="0"/>
              <a:t>axes </a:t>
            </a:r>
            <a:r>
              <a:rPr lang="ko-KR" altLang="en-US" dirty="0"/>
              <a:t>정보들을 </a:t>
            </a:r>
            <a:r>
              <a:rPr lang="en-US" altLang="ko-KR" dirty="0"/>
              <a:t>clear</a:t>
            </a:r>
            <a:r>
              <a:rPr lang="ko-KR" altLang="en-US" dirty="0"/>
              <a:t>하며 애니메이션을 만든다</a:t>
            </a:r>
            <a:r>
              <a:rPr lang="en-US" altLang="ko-KR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935A5F-A71E-5D3E-F9C2-D1EF90661F20}"/>
              </a:ext>
            </a:extLst>
          </p:cNvPr>
          <p:cNvSpPr txBox="1"/>
          <p:nvPr/>
        </p:nvSpPr>
        <p:spPr>
          <a:xfrm>
            <a:off x="6890494" y="4525910"/>
            <a:ext cx="4851644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Patch</a:t>
            </a:r>
            <a:r>
              <a:rPr lang="ko-KR" altLang="en-US" dirty="0"/>
              <a:t>를 통해 위에서 회전 변환시킨 </a:t>
            </a:r>
            <a:r>
              <a:rPr lang="en-US" altLang="ko-KR" dirty="0"/>
              <a:t>car?_</a:t>
            </a:r>
            <a:r>
              <a:rPr lang="en-US" altLang="ko-KR" dirty="0" err="1"/>
              <a:t>data_rot</a:t>
            </a:r>
            <a:r>
              <a:rPr lang="ko-KR" altLang="en-US" dirty="0"/>
              <a:t>을 그려서 상태가 바뀐 차들을 출력한다</a:t>
            </a:r>
            <a:r>
              <a:rPr lang="en-US" altLang="ko-KR" dirty="0"/>
              <a:t>. (</a:t>
            </a:r>
            <a:r>
              <a:rPr lang="ko-KR" altLang="en-US" dirty="0"/>
              <a:t>움직이도록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05559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B4D36-07CC-9332-8B83-269028EB7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0940" y="194734"/>
            <a:ext cx="9144000" cy="75364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:: </a:t>
            </a:r>
            <a:r>
              <a:rPr lang="ko-KR" altLang="en-US" dirty="0"/>
              <a:t>목차 </a:t>
            </a:r>
            <a:r>
              <a:rPr lang="en-US" altLang="ko-KR" dirty="0"/>
              <a:t>::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61C3FC-6249-38FC-A7B5-F7926DF7DD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1162681"/>
            <a:ext cx="9389533" cy="5695319"/>
          </a:xfrm>
        </p:spPr>
        <p:txBody>
          <a:bodyPr>
            <a:no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ko-KR" altLang="en-US" sz="2000" dirty="0"/>
              <a:t>구현영상</a:t>
            </a:r>
            <a:endParaRPr lang="en-US" altLang="ko-KR" sz="2000" dirty="0"/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ko-KR" altLang="en-US" sz="2000" dirty="0"/>
              <a:t>코드 작성 전 구상</a:t>
            </a:r>
            <a:endParaRPr lang="en-US" altLang="ko-KR" sz="2000" dirty="0"/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ko-KR" altLang="en-US" sz="2000" dirty="0"/>
              <a:t>시나리오</a:t>
            </a:r>
            <a:endParaRPr lang="en-US" altLang="ko-KR" sz="2000" dirty="0"/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ko-KR" altLang="en-US" sz="2000" dirty="0"/>
              <a:t>구상 </a:t>
            </a:r>
            <a:r>
              <a:rPr lang="en-US" altLang="ko-KR" sz="2000" dirty="0"/>
              <a:t>1</a:t>
            </a:r>
            <a:r>
              <a:rPr lang="ko-KR" altLang="en-US" sz="2000" dirty="0"/>
              <a:t>과 </a:t>
            </a:r>
            <a:r>
              <a:rPr lang="en-US" altLang="ko-KR" sz="2000" dirty="0"/>
              <a:t>2</a:t>
            </a:r>
            <a:r>
              <a:rPr lang="ko-KR" altLang="en-US" sz="2000" dirty="0"/>
              <a:t> 구현</a:t>
            </a:r>
            <a:endParaRPr lang="en-US" altLang="ko-KR" sz="2000" dirty="0"/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ko-KR" altLang="en-US" sz="2000" dirty="0"/>
              <a:t>구상 </a:t>
            </a:r>
            <a:r>
              <a:rPr lang="en-US" altLang="ko-KR" sz="2000" dirty="0"/>
              <a:t>3 &amp; </a:t>
            </a:r>
            <a:r>
              <a:rPr lang="ko-KR" altLang="en-US" sz="2000" dirty="0"/>
              <a:t>구상</a:t>
            </a:r>
            <a:r>
              <a:rPr lang="en-US" altLang="ko-KR" sz="2000" dirty="0"/>
              <a:t> 4</a:t>
            </a:r>
          </a:p>
          <a:p>
            <a:pPr algn="l">
              <a:lnSpc>
                <a:spcPct val="150000"/>
              </a:lnSpc>
            </a:pPr>
            <a:r>
              <a:rPr lang="en-US" altLang="ko-KR" sz="2000" dirty="0"/>
              <a:t>	-Tesla FSD </a:t>
            </a:r>
            <a:r>
              <a:rPr lang="ko-KR" altLang="en-US" sz="2000" dirty="0"/>
              <a:t>구상</a:t>
            </a:r>
            <a:endParaRPr lang="en-US" altLang="ko-KR" sz="2000" dirty="0"/>
          </a:p>
          <a:p>
            <a:pPr algn="l">
              <a:lnSpc>
                <a:spcPct val="150000"/>
              </a:lnSpc>
            </a:pPr>
            <a:r>
              <a:rPr lang="en-US" altLang="ko-KR" sz="2000" dirty="0"/>
              <a:t>	-Sky View </a:t>
            </a:r>
            <a:r>
              <a:rPr lang="ko-KR" altLang="en-US" sz="2000" dirty="0"/>
              <a:t>구상</a:t>
            </a:r>
            <a:endParaRPr lang="en-US" altLang="ko-KR" sz="2000" dirty="0"/>
          </a:p>
          <a:p>
            <a:pPr algn="l">
              <a:lnSpc>
                <a:spcPct val="150000"/>
              </a:lnSpc>
            </a:pPr>
            <a:r>
              <a:rPr lang="en-US" altLang="ko-KR" sz="2000" dirty="0"/>
              <a:t>	-Driver View </a:t>
            </a:r>
            <a:r>
              <a:rPr lang="ko-KR" altLang="en-US" sz="2000" dirty="0"/>
              <a:t>구상</a:t>
            </a:r>
            <a:endParaRPr lang="en-US" altLang="ko-KR" sz="2000" dirty="0"/>
          </a:p>
          <a:p>
            <a:pPr algn="l">
              <a:lnSpc>
                <a:spcPct val="150000"/>
              </a:lnSpc>
            </a:pPr>
            <a:r>
              <a:rPr lang="en-US" altLang="ko-KR" dirty="0"/>
              <a:t>	-</a:t>
            </a:r>
            <a:r>
              <a:rPr lang="ko-KR" altLang="en-US" dirty="0"/>
              <a:t>하나의 </a:t>
            </a:r>
            <a:r>
              <a:rPr lang="en-US" altLang="ko-KR" dirty="0"/>
              <a:t>figure</a:t>
            </a:r>
            <a:r>
              <a:rPr lang="ko-KR" altLang="en-US" dirty="0"/>
              <a:t>창에 </a:t>
            </a:r>
            <a:r>
              <a:rPr lang="en-US" altLang="ko-KR" dirty="0"/>
              <a:t>3</a:t>
            </a:r>
            <a:r>
              <a:rPr lang="ko-KR" altLang="en-US" dirty="0"/>
              <a:t>가지 영상 출력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12165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9DE88-4693-5D9E-C158-E9619208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8255"/>
            <a:ext cx="11675252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sz="4400" dirty="0"/>
              <a:t>구상</a:t>
            </a:r>
            <a:r>
              <a:rPr lang="en-US" altLang="ko-KR" sz="4400" dirty="0"/>
              <a:t>3 &amp; 4 </a:t>
            </a:r>
            <a:r>
              <a:rPr lang="en-US" altLang="ko-KR" dirty="0"/>
              <a:t>::</a:t>
            </a:r>
            <a:br>
              <a:rPr lang="en-US" altLang="ko-KR" dirty="0"/>
            </a:br>
            <a:r>
              <a:rPr lang="en-US" altLang="ko-KR" dirty="0"/>
              <a:t>Tesla FSD</a:t>
            </a:r>
            <a:endParaRPr lang="ko-KR" altLang="en-US" dirty="0"/>
          </a:p>
        </p:txBody>
      </p:sp>
      <p:sp>
        <p:nvSpPr>
          <p:cNvPr id="7" name="왼쪽 중괄호 6">
            <a:extLst>
              <a:ext uri="{FF2B5EF4-FFF2-40B4-BE49-F238E27FC236}">
                <a16:creationId xmlns:a16="http://schemas.microsoft.com/office/drawing/2014/main" id="{FA358CBE-FC74-7629-49F5-D5A817202646}"/>
              </a:ext>
            </a:extLst>
          </p:cNvPr>
          <p:cNvSpPr/>
          <p:nvPr/>
        </p:nvSpPr>
        <p:spPr>
          <a:xfrm rot="10800000" flipV="1">
            <a:off x="6648475" y="1154763"/>
            <a:ext cx="308904" cy="544072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D2BC7D-B1AE-3111-D89B-2CF51D4B0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309" y="2476104"/>
            <a:ext cx="6427165" cy="31835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36871E-59F3-B45B-A7F6-63765550CD3E}"/>
              </a:ext>
            </a:extLst>
          </p:cNvPr>
          <p:cNvSpPr txBox="1"/>
          <p:nvPr/>
        </p:nvSpPr>
        <p:spPr>
          <a:xfrm>
            <a:off x="7128164" y="1970991"/>
            <a:ext cx="4851644" cy="4193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Tesla FSD </a:t>
            </a:r>
            <a:r>
              <a:rPr lang="ko-KR" altLang="en-US" dirty="0"/>
              <a:t>애니메이션은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xy</a:t>
            </a:r>
            <a:r>
              <a:rPr lang="ko-KR" altLang="en-US" dirty="0"/>
              <a:t>평면에 있는 차를 </a:t>
            </a:r>
            <a:r>
              <a:rPr lang="en-US" altLang="ko-KR" dirty="0"/>
              <a:t>z</a:t>
            </a:r>
            <a:r>
              <a:rPr lang="ko-KR" altLang="en-US" dirty="0"/>
              <a:t>축에서 바라보는 방식의 애니메이션이기 때문에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highlight>
                  <a:srgbClr val="FFFF00"/>
                </a:highlight>
              </a:rPr>
              <a:t>초기의 </a:t>
            </a:r>
            <a:r>
              <a:rPr lang="en-US" altLang="ko-KR" dirty="0">
                <a:highlight>
                  <a:srgbClr val="FFFF00"/>
                </a:highlight>
              </a:rPr>
              <a:t>viewpoint</a:t>
            </a:r>
            <a:r>
              <a:rPr lang="ko-KR" altLang="en-US" dirty="0">
                <a:highlight>
                  <a:srgbClr val="FFFF00"/>
                </a:highlight>
              </a:rPr>
              <a:t>값을  </a:t>
            </a:r>
            <a:r>
              <a:rPr lang="en-US" altLang="ko-KR" dirty="0">
                <a:highlight>
                  <a:srgbClr val="FFFF00"/>
                </a:highlight>
              </a:rPr>
              <a:t>view(0,90)</a:t>
            </a:r>
            <a:r>
              <a:rPr lang="ko-KR" altLang="en-US" dirty="0"/>
              <a:t>으로 설정하였고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주인공차가 좌회전을 할 때 </a:t>
            </a:r>
            <a:r>
              <a:rPr lang="en-US" altLang="ko-KR" dirty="0"/>
              <a:t>viewpoint</a:t>
            </a:r>
            <a:r>
              <a:rPr lang="ko-KR" altLang="en-US" dirty="0"/>
              <a:t>도 같이 따라가야 하기 때문에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좌회전을 하는 </a:t>
            </a:r>
            <a:r>
              <a:rPr lang="en-US" altLang="ko-KR" dirty="0" err="1">
                <a:highlight>
                  <a:srgbClr val="FFFF00"/>
                </a:highlight>
              </a:rPr>
              <a:t>i</a:t>
            </a:r>
            <a:r>
              <a:rPr lang="en-US" altLang="ko-KR" dirty="0">
                <a:highlight>
                  <a:srgbClr val="FFFF00"/>
                </a:highlight>
              </a:rPr>
              <a:t>&gt;=2920 &amp;&amp; </a:t>
            </a:r>
            <a:r>
              <a:rPr lang="en-US" altLang="ko-KR" dirty="0" err="1">
                <a:highlight>
                  <a:srgbClr val="FFFF00"/>
                </a:highlight>
              </a:rPr>
              <a:t>i</a:t>
            </a:r>
            <a:r>
              <a:rPr lang="en-US" altLang="ko-KR" dirty="0">
                <a:highlight>
                  <a:srgbClr val="FFFF00"/>
                </a:highlight>
              </a:rPr>
              <a:t>&lt;3=280</a:t>
            </a:r>
            <a:r>
              <a:rPr lang="ko-KR" altLang="en-US" dirty="0">
                <a:highlight>
                  <a:srgbClr val="FFFF00"/>
                </a:highlight>
              </a:rPr>
              <a:t> 구간에 </a:t>
            </a:r>
            <a:r>
              <a:rPr lang="en-US" altLang="ko-KR" dirty="0">
                <a:highlight>
                  <a:srgbClr val="FFFF00"/>
                </a:highlight>
              </a:rPr>
              <a:t>viewpoint</a:t>
            </a:r>
            <a:r>
              <a:rPr lang="ko-KR" altLang="en-US" dirty="0">
                <a:highlight>
                  <a:srgbClr val="FFFF00"/>
                </a:highlight>
              </a:rPr>
              <a:t>의 방위각을 </a:t>
            </a:r>
            <a:r>
              <a:rPr lang="en-US" altLang="ko-KR" dirty="0">
                <a:highlight>
                  <a:srgbClr val="FFFF00"/>
                </a:highlight>
              </a:rPr>
              <a:t>0~90</a:t>
            </a:r>
            <a:r>
              <a:rPr lang="ko-KR" altLang="en-US" dirty="0">
                <a:highlight>
                  <a:srgbClr val="FFFF00"/>
                </a:highlight>
              </a:rPr>
              <a:t>로 </a:t>
            </a:r>
            <a:r>
              <a:rPr lang="en-US" altLang="ko-KR" dirty="0" err="1">
                <a:highlight>
                  <a:srgbClr val="FFFF00"/>
                </a:highlight>
              </a:rPr>
              <a:t>i</a:t>
            </a:r>
            <a:r>
              <a:rPr lang="ko-KR" altLang="en-US" dirty="0">
                <a:highlight>
                  <a:srgbClr val="FFFF00"/>
                </a:highlight>
              </a:rPr>
              <a:t>값을 이용</a:t>
            </a:r>
            <a:r>
              <a:rPr lang="ko-KR" altLang="en-US" dirty="0"/>
              <a:t>하여 </a:t>
            </a:r>
            <a:r>
              <a:rPr lang="ko-KR" altLang="en-US" dirty="0" err="1"/>
              <a:t>바꾸어준다</a:t>
            </a:r>
            <a:r>
              <a:rPr lang="en-US" altLang="ko-KR" dirty="0"/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9EE1A626-B324-2232-99EA-132FC7B6DBE1}"/>
                  </a:ext>
                </a:extLst>
              </p14:cNvPr>
              <p14:cNvContentPartPr/>
              <p14:nvPr/>
            </p14:nvContentPartPr>
            <p14:xfrm>
              <a:off x="1703236" y="4176303"/>
              <a:ext cx="1307160" cy="4104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9EE1A626-B324-2232-99EA-132FC7B6DBE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49596" y="4068303"/>
                <a:ext cx="1414800" cy="25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4796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9DE88-4693-5D9E-C158-E9619208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8255"/>
            <a:ext cx="11675252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sz="4400" dirty="0"/>
              <a:t>구상</a:t>
            </a:r>
            <a:r>
              <a:rPr lang="en-US" altLang="ko-KR" sz="4400" dirty="0"/>
              <a:t>3 &amp; 4 </a:t>
            </a:r>
            <a:r>
              <a:rPr lang="en-US" altLang="ko-KR" dirty="0"/>
              <a:t>::</a:t>
            </a:r>
            <a:br>
              <a:rPr lang="en-US" altLang="ko-KR" dirty="0"/>
            </a:br>
            <a:r>
              <a:rPr lang="en-US" altLang="ko-KR" dirty="0"/>
              <a:t>Sky View</a:t>
            </a:r>
            <a:endParaRPr lang="ko-KR" altLang="en-US" dirty="0"/>
          </a:p>
        </p:txBody>
      </p:sp>
      <p:sp>
        <p:nvSpPr>
          <p:cNvPr id="7" name="왼쪽 중괄호 6">
            <a:extLst>
              <a:ext uri="{FF2B5EF4-FFF2-40B4-BE49-F238E27FC236}">
                <a16:creationId xmlns:a16="http://schemas.microsoft.com/office/drawing/2014/main" id="{FA358CBE-FC74-7629-49F5-D5A817202646}"/>
              </a:ext>
            </a:extLst>
          </p:cNvPr>
          <p:cNvSpPr/>
          <p:nvPr/>
        </p:nvSpPr>
        <p:spPr>
          <a:xfrm rot="10800000" flipV="1">
            <a:off x="6500883" y="1705301"/>
            <a:ext cx="456496" cy="489018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D2BC7D-B1AE-3111-D89B-2CF51D4B0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192" y="1865418"/>
            <a:ext cx="6427165" cy="8464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36871E-59F3-B45B-A7F6-63765550CD3E}"/>
              </a:ext>
            </a:extLst>
          </p:cNvPr>
          <p:cNvSpPr txBox="1"/>
          <p:nvPr/>
        </p:nvSpPr>
        <p:spPr>
          <a:xfrm>
            <a:off x="7205601" y="1255075"/>
            <a:ext cx="4851644" cy="5584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Subplot </a:t>
            </a:r>
            <a:r>
              <a:rPr lang="ko-KR" altLang="en-US" sz="1600" dirty="0"/>
              <a:t>함수로 하나의 </a:t>
            </a:r>
            <a:r>
              <a:rPr lang="en-US" altLang="ko-KR" sz="1600" dirty="0"/>
              <a:t>figure</a:t>
            </a:r>
            <a:r>
              <a:rPr lang="ko-KR" altLang="en-US" sz="1600" dirty="0"/>
              <a:t>창에 </a:t>
            </a:r>
            <a:r>
              <a:rPr lang="en-US" altLang="ko-KR" sz="1600" dirty="0"/>
              <a:t>3</a:t>
            </a:r>
            <a:r>
              <a:rPr lang="ko-KR" altLang="en-US" sz="1600" dirty="0"/>
              <a:t>가지 애니메이션을 출력한다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highlight>
                  <a:srgbClr val="FFFF00"/>
                </a:highlight>
              </a:rPr>
              <a:t>Sky View</a:t>
            </a:r>
            <a:r>
              <a:rPr lang="ko-KR" altLang="en-US" sz="1600" dirty="0"/>
              <a:t>영상은 </a:t>
            </a:r>
            <a:r>
              <a:rPr lang="en-US" altLang="ko-KR" sz="1600" dirty="0"/>
              <a:t>figure</a:t>
            </a:r>
            <a:r>
              <a:rPr lang="ko-KR" altLang="en-US" sz="1600" dirty="0"/>
              <a:t>창의 </a:t>
            </a:r>
            <a:r>
              <a:rPr lang="en-US" altLang="ko-KR" sz="1600" dirty="0"/>
              <a:t>2*2</a:t>
            </a:r>
            <a:r>
              <a:rPr lang="ko-KR" altLang="en-US" sz="1600" dirty="0"/>
              <a:t>중에 </a:t>
            </a:r>
            <a:r>
              <a:rPr lang="en-US" altLang="ko-KR" sz="1600" dirty="0">
                <a:highlight>
                  <a:srgbClr val="FFFF00"/>
                </a:highlight>
              </a:rPr>
              <a:t>2</a:t>
            </a:r>
            <a:r>
              <a:rPr lang="ko-KR" altLang="en-US" sz="1600" dirty="0">
                <a:highlight>
                  <a:srgbClr val="FFFF00"/>
                </a:highlight>
              </a:rPr>
              <a:t>행 </a:t>
            </a:r>
            <a:r>
              <a:rPr lang="en-US" altLang="ko-KR" sz="1600" dirty="0">
                <a:highlight>
                  <a:srgbClr val="FFFF00"/>
                </a:highlight>
              </a:rPr>
              <a:t>2</a:t>
            </a:r>
            <a:r>
              <a:rPr lang="ko-KR" altLang="en-US" sz="1600" dirty="0">
                <a:highlight>
                  <a:srgbClr val="FFFF00"/>
                </a:highlight>
              </a:rPr>
              <a:t>열</a:t>
            </a:r>
            <a:r>
              <a:rPr lang="ko-KR" altLang="en-US" sz="1600" dirty="0"/>
              <a:t>에 띄운다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Sky View </a:t>
            </a:r>
            <a:r>
              <a:rPr lang="ko-KR" altLang="en-US" sz="1600" dirty="0"/>
              <a:t>애니메이션은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원하는 허공의 시점에서 주인공차를 계속 바라보는 것임으로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원하는 </a:t>
            </a:r>
            <a:r>
              <a:rPr lang="en-US" altLang="ko-KR" sz="1600" dirty="0"/>
              <a:t>viewpoint</a:t>
            </a:r>
            <a:r>
              <a:rPr lang="ko-KR" altLang="en-US" sz="1600" dirty="0"/>
              <a:t>를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>
                <a:highlight>
                  <a:srgbClr val="FFFF00"/>
                </a:highlight>
              </a:rPr>
              <a:t>초기값</a:t>
            </a:r>
            <a:r>
              <a:rPr lang="en-US" altLang="ko-KR" sz="1600" dirty="0">
                <a:highlight>
                  <a:srgbClr val="FFFF00"/>
                </a:highlight>
              </a:rPr>
              <a:t>view(200,20)</a:t>
            </a:r>
            <a:r>
              <a:rPr lang="ko-KR" altLang="en-US" sz="1600" dirty="0"/>
              <a:t>으로 설정하였다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주인공차가 좌회전을 할 때 </a:t>
            </a:r>
            <a:r>
              <a:rPr lang="en-US" altLang="ko-KR" sz="1600" dirty="0"/>
              <a:t>viewpoint</a:t>
            </a:r>
            <a:r>
              <a:rPr lang="ko-KR" altLang="en-US" sz="1600" dirty="0"/>
              <a:t>도 같이 따라가야 하기 때문에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좌회전을 하는 </a:t>
            </a:r>
            <a:r>
              <a:rPr lang="en-US" altLang="ko-KR" sz="1600" dirty="0" err="1">
                <a:highlight>
                  <a:srgbClr val="FFFF00"/>
                </a:highlight>
              </a:rPr>
              <a:t>i</a:t>
            </a:r>
            <a:r>
              <a:rPr lang="en-US" altLang="ko-KR" sz="1600" dirty="0">
                <a:highlight>
                  <a:srgbClr val="FFFF00"/>
                </a:highlight>
              </a:rPr>
              <a:t>&gt;=2920 &amp;&amp; </a:t>
            </a:r>
            <a:r>
              <a:rPr lang="en-US" altLang="ko-KR" sz="1600" dirty="0" err="1">
                <a:highlight>
                  <a:srgbClr val="FFFF00"/>
                </a:highlight>
              </a:rPr>
              <a:t>i</a:t>
            </a:r>
            <a:r>
              <a:rPr lang="en-US" altLang="ko-KR" sz="1600" dirty="0">
                <a:highlight>
                  <a:srgbClr val="FFFF00"/>
                </a:highlight>
              </a:rPr>
              <a:t>&lt;=3280</a:t>
            </a:r>
            <a:r>
              <a:rPr lang="ko-KR" altLang="en-US" sz="1600" dirty="0">
                <a:highlight>
                  <a:srgbClr val="FFFF00"/>
                </a:highlight>
              </a:rPr>
              <a:t> 구간에 </a:t>
            </a:r>
            <a:r>
              <a:rPr lang="en-US" altLang="ko-KR" sz="1600" dirty="0">
                <a:highlight>
                  <a:srgbClr val="FFFF00"/>
                </a:highlight>
              </a:rPr>
              <a:t>viewpoint</a:t>
            </a:r>
            <a:r>
              <a:rPr lang="ko-KR" altLang="en-US" sz="1600" dirty="0">
                <a:highlight>
                  <a:srgbClr val="FFFF00"/>
                </a:highlight>
              </a:rPr>
              <a:t>의 방위각을 </a:t>
            </a:r>
            <a:r>
              <a:rPr lang="en-US" altLang="ko-KR" sz="1600" dirty="0">
                <a:highlight>
                  <a:srgbClr val="FFFF00"/>
                </a:highlight>
              </a:rPr>
              <a:t>200~290</a:t>
            </a:r>
            <a:r>
              <a:rPr lang="ko-KR" altLang="en-US" sz="1600" dirty="0">
                <a:highlight>
                  <a:srgbClr val="FFFF00"/>
                </a:highlight>
              </a:rPr>
              <a:t>로 </a:t>
            </a:r>
            <a:r>
              <a:rPr lang="en-US" altLang="ko-KR" sz="1600" dirty="0" err="1">
                <a:highlight>
                  <a:srgbClr val="FFFF00"/>
                </a:highlight>
              </a:rPr>
              <a:t>i</a:t>
            </a:r>
            <a:r>
              <a:rPr lang="ko-KR" altLang="en-US" sz="1600" dirty="0">
                <a:highlight>
                  <a:srgbClr val="FFFF00"/>
                </a:highlight>
              </a:rPr>
              <a:t>값을 이용</a:t>
            </a:r>
            <a:r>
              <a:rPr lang="ko-KR" altLang="en-US" sz="1600" dirty="0"/>
              <a:t>하여 </a:t>
            </a:r>
            <a:r>
              <a:rPr lang="ko-KR" altLang="en-US" sz="1600" dirty="0" err="1"/>
              <a:t>바꾸어준다</a:t>
            </a:r>
            <a:r>
              <a:rPr lang="en-US" altLang="ko-KR" sz="1600" dirty="0"/>
              <a:t>.</a:t>
            </a:r>
          </a:p>
        </p:txBody>
      </p:sp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10AA5459-3094-254A-3140-2B0F92E155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2192" y="3090067"/>
            <a:ext cx="4885279" cy="47372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/>
              <a:t>511~521 : </a:t>
            </a:r>
            <a:r>
              <a:rPr lang="ko-KR" altLang="en-US" sz="1600" dirty="0"/>
              <a:t>슬라이드</a:t>
            </a:r>
            <a:r>
              <a:rPr lang="en-US" altLang="ko-KR" sz="1600" dirty="0"/>
              <a:t>19 (</a:t>
            </a:r>
            <a:r>
              <a:rPr lang="ko-KR" altLang="en-US" sz="1600" dirty="0"/>
              <a:t>회전 변환된 차 그리기</a:t>
            </a:r>
            <a:r>
              <a:rPr lang="en-US" altLang="ko-KR" sz="1600" dirty="0"/>
              <a:t>)</a:t>
            </a:r>
          </a:p>
        </p:txBody>
      </p:sp>
      <p:sp>
        <p:nvSpPr>
          <p:cNvPr id="9" name="내용 개체 틀 5">
            <a:extLst>
              <a:ext uri="{FF2B5EF4-FFF2-40B4-BE49-F238E27FC236}">
                <a16:creationId xmlns:a16="http://schemas.microsoft.com/office/drawing/2014/main" id="{D08703BD-B969-CFBD-AE4A-B60F65EFEF44}"/>
              </a:ext>
            </a:extLst>
          </p:cNvPr>
          <p:cNvSpPr txBox="1">
            <a:spLocks/>
          </p:cNvSpPr>
          <p:nvPr/>
        </p:nvSpPr>
        <p:spPr>
          <a:xfrm>
            <a:off x="203075" y="2711832"/>
            <a:ext cx="4885279" cy="473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600" dirty="0"/>
              <a:t>484~510 : </a:t>
            </a:r>
            <a:r>
              <a:rPr lang="ko-KR" altLang="en-US" sz="1600" dirty="0"/>
              <a:t>슬라이드</a:t>
            </a:r>
            <a:r>
              <a:rPr lang="en-US" altLang="ko-KR" sz="1600" dirty="0"/>
              <a:t>5 (</a:t>
            </a:r>
            <a:r>
              <a:rPr lang="ko-KR" altLang="en-US" sz="1600" dirty="0"/>
              <a:t>도로 그리기</a:t>
            </a:r>
            <a:r>
              <a:rPr lang="en-US" altLang="ko-KR" sz="1600" dirty="0"/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2D0069-B3C1-6372-C7C9-3F4F71030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92" y="3819834"/>
            <a:ext cx="6288691" cy="27756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0E36A61D-A838-E19D-0417-808FC34C6FFF}"/>
                  </a:ext>
                </a:extLst>
              </p14:cNvPr>
              <p14:cNvContentPartPr/>
              <p14:nvPr/>
            </p14:nvContentPartPr>
            <p14:xfrm>
              <a:off x="1588036" y="5428383"/>
              <a:ext cx="1432440" cy="2088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0E36A61D-A838-E19D-0417-808FC34C6FF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34396" y="5320383"/>
                <a:ext cx="1540080" cy="23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2706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9DE88-4693-5D9E-C158-E9619208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8255"/>
            <a:ext cx="11675252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sz="4400" dirty="0"/>
              <a:t>구상</a:t>
            </a:r>
            <a:r>
              <a:rPr lang="en-US" altLang="ko-KR" sz="4400" dirty="0"/>
              <a:t>3 &amp; 4 </a:t>
            </a:r>
            <a:r>
              <a:rPr lang="en-US" altLang="ko-KR" dirty="0"/>
              <a:t>::</a:t>
            </a:r>
            <a:br>
              <a:rPr lang="en-US" altLang="ko-KR" dirty="0"/>
            </a:br>
            <a:r>
              <a:rPr lang="en-US" altLang="ko-KR" dirty="0"/>
              <a:t>Driver View</a:t>
            </a:r>
            <a:endParaRPr lang="ko-KR" altLang="en-US" dirty="0"/>
          </a:p>
        </p:txBody>
      </p:sp>
      <p:sp>
        <p:nvSpPr>
          <p:cNvPr id="7" name="왼쪽 중괄호 6">
            <a:extLst>
              <a:ext uri="{FF2B5EF4-FFF2-40B4-BE49-F238E27FC236}">
                <a16:creationId xmlns:a16="http://schemas.microsoft.com/office/drawing/2014/main" id="{FA358CBE-FC74-7629-49F5-D5A817202646}"/>
              </a:ext>
            </a:extLst>
          </p:cNvPr>
          <p:cNvSpPr/>
          <p:nvPr/>
        </p:nvSpPr>
        <p:spPr>
          <a:xfrm rot="10800000" flipV="1">
            <a:off x="6087446" y="1646690"/>
            <a:ext cx="456496" cy="489018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D2BC7D-B1AE-3111-D89B-2CF51D4B0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755" y="1429337"/>
            <a:ext cx="6303089" cy="11531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36871E-59F3-B45B-A7F6-63765550CD3E}"/>
              </a:ext>
            </a:extLst>
          </p:cNvPr>
          <p:cNvSpPr txBox="1"/>
          <p:nvPr/>
        </p:nvSpPr>
        <p:spPr>
          <a:xfrm>
            <a:off x="7205601" y="1255075"/>
            <a:ext cx="4851644" cy="5215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Driver View</a:t>
            </a:r>
            <a:r>
              <a:rPr lang="ko-KR" altLang="en-US" sz="1600" dirty="0"/>
              <a:t>는 </a:t>
            </a:r>
            <a:r>
              <a:rPr lang="en-US" altLang="ko-KR" sz="1600" dirty="0" err="1"/>
              <a:t>campos</a:t>
            </a:r>
            <a:r>
              <a:rPr lang="ko-KR" altLang="en-US" sz="1600" dirty="0"/>
              <a:t>와 </a:t>
            </a:r>
            <a:r>
              <a:rPr lang="en-US" altLang="ko-KR" sz="1600" dirty="0" err="1"/>
              <a:t>camtarget</a:t>
            </a:r>
            <a:r>
              <a:rPr lang="en-US" altLang="ko-KR" sz="1600" dirty="0"/>
              <a:t> </a:t>
            </a:r>
            <a:r>
              <a:rPr lang="ko-KR" altLang="en-US" sz="1600" dirty="0"/>
              <a:t>함수를 이용하여 구현하였다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우선 </a:t>
            </a:r>
            <a:r>
              <a:rPr lang="en-US" altLang="ko-KR" sz="1600" dirty="0" err="1"/>
              <a:t>mycar</a:t>
            </a:r>
            <a:r>
              <a:rPr lang="en-US" altLang="ko-KR" sz="1600" dirty="0"/>
              <a:t>(</a:t>
            </a:r>
            <a:r>
              <a:rPr lang="ko-KR" altLang="en-US" sz="1600" dirty="0"/>
              <a:t>주인공차</a:t>
            </a:r>
            <a:r>
              <a:rPr lang="en-US" altLang="ko-KR" sz="1600" dirty="0"/>
              <a:t>)</a:t>
            </a:r>
            <a:r>
              <a:rPr lang="ko-KR" altLang="en-US" sz="1600" dirty="0"/>
              <a:t>의 운전자의 눈이 있을 것이고 그것을 </a:t>
            </a:r>
            <a:r>
              <a:rPr lang="en-US" altLang="ko-KR" sz="1600" dirty="0" err="1"/>
              <a:t>campos</a:t>
            </a:r>
            <a:r>
              <a:rPr lang="ko-KR" altLang="en-US" sz="1600" dirty="0"/>
              <a:t>에 </a:t>
            </a:r>
            <a:r>
              <a:rPr lang="en-US" altLang="ko-KR" sz="1600" dirty="0" err="1"/>
              <a:t>x,y,z</a:t>
            </a:r>
            <a:r>
              <a:rPr lang="en-US" altLang="ko-KR" sz="1600" dirty="0"/>
              <a:t> </a:t>
            </a:r>
            <a:r>
              <a:rPr lang="ko-KR" altLang="en-US" sz="1600" dirty="0"/>
              <a:t>좌표로 저장한다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그 다음 운전자의 눈이 보고 있는 유리창이 있을 것이다</a:t>
            </a:r>
            <a:r>
              <a:rPr lang="en-US" altLang="ko-KR" sz="1600" dirty="0"/>
              <a:t>. </a:t>
            </a:r>
            <a:r>
              <a:rPr lang="ko-KR" altLang="en-US" sz="1600" dirty="0"/>
              <a:t>그것은 전방을 주시하며 </a:t>
            </a:r>
            <a:r>
              <a:rPr lang="en-US" altLang="ko-KR" sz="1600" dirty="0" err="1"/>
              <a:t>camtarget</a:t>
            </a:r>
            <a:r>
              <a:rPr lang="ko-KR" altLang="en-US" sz="1600" dirty="0"/>
              <a:t>에 </a:t>
            </a:r>
            <a:r>
              <a:rPr lang="en-US" altLang="ko-KR" sz="1600" dirty="0" err="1"/>
              <a:t>x,y,z</a:t>
            </a:r>
            <a:r>
              <a:rPr lang="en-US" altLang="ko-KR" sz="1600" dirty="0"/>
              <a:t> </a:t>
            </a:r>
            <a:r>
              <a:rPr lang="ko-KR" altLang="en-US" sz="1600" dirty="0"/>
              <a:t>좌표로 저장한다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위 과정을 구현하기 위해 </a:t>
            </a:r>
            <a:r>
              <a:rPr lang="en-US" altLang="ko-KR" sz="1600" dirty="0" err="1"/>
              <a:t>mycar</a:t>
            </a:r>
            <a:r>
              <a:rPr lang="ko-KR" altLang="en-US" sz="1600" dirty="0"/>
              <a:t>에 어디에 운전자의 눈이 있는지</a:t>
            </a:r>
            <a:r>
              <a:rPr lang="en-US" altLang="ko-KR" sz="1600" dirty="0"/>
              <a:t>? </a:t>
            </a:r>
            <a:r>
              <a:rPr lang="ko-KR" altLang="en-US" sz="1600" dirty="0"/>
              <a:t>어디를 보고 있는지</a:t>
            </a:r>
            <a:r>
              <a:rPr lang="en-US" altLang="ko-KR" sz="1600" dirty="0"/>
              <a:t>?</a:t>
            </a:r>
            <a:r>
              <a:rPr lang="ko-KR" altLang="en-US" sz="1600" dirty="0"/>
              <a:t>에 대한 좌표를 얻어야 한다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(</a:t>
            </a:r>
            <a:r>
              <a:rPr lang="ko-KR" altLang="en-US" sz="1600" dirty="0"/>
              <a:t>다음 슬라이드에서</a:t>
            </a:r>
            <a:r>
              <a:rPr lang="en-US" altLang="ko-KR" sz="1600" dirty="0"/>
              <a:t>)</a:t>
            </a:r>
          </a:p>
        </p:txBody>
      </p:sp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10AA5459-3094-254A-3140-2B0F92E155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2192" y="3090067"/>
            <a:ext cx="4885279" cy="47372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/>
              <a:t>388~398 : </a:t>
            </a:r>
            <a:r>
              <a:rPr lang="ko-KR" altLang="en-US" sz="1600" dirty="0"/>
              <a:t>슬라이드</a:t>
            </a:r>
            <a:r>
              <a:rPr lang="en-US" altLang="ko-KR" sz="1600" dirty="0"/>
              <a:t>19 (</a:t>
            </a:r>
            <a:r>
              <a:rPr lang="ko-KR" altLang="en-US" sz="1600" dirty="0"/>
              <a:t>회전 변환된 차 그리기</a:t>
            </a:r>
            <a:r>
              <a:rPr lang="en-US" altLang="ko-KR" sz="1600" dirty="0"/>
              <a:t>)</a:t>
            </a:r>
          </a:p>
        </p:txBody>
      </p:sp>
      <p:sp>
        <p:nvSpPr>
          <p:cNvPr id="9" name="내용 개체 틀 5">
            <a:extLst>
              <a:ext uri="{FF2B5EF4-FFF2-40B4-BE49-F238E27FC236}">
                <a16:creationId xmlns:a16="http://schemas.microsoft.com/office/drawing/2014/main" id="{D08703BD-B969-CFBD-AE4A-B60F65EFEF44}"/>
              </a:ext>
            </a:extLst>
          </p:cNvPr>
          <p:cNvSpPr txBox="1">
            <a:spLocks/>
          </p:cNvSpPr>
          <p:nvPr/>
        </p:nvSpPr>
        <p:spPr>
          <a:xfrm>
            <a:off x="203075" y="2711832"/>
            <a:ext cx="4885279" cy="473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600" dirty="0"/>
              <a:t>363~387 : </a:t>
            </a:r>
            <a:r>
              <a:rPr lang="ko-KR" altLang="en-US" sz="1600" dirty="0"/>
              <a:t>슬라이드</a:t>
            </a:r>
            <a:r>
              <a:rPr lang="en-US" altLang="ko-KR" sz="1600" dirty="0"/>
              <a:t>5 (</a:t>
            </a:r>
            <a:r>
              <a:rPr lang="ko-KR" altLang="en-US" sz="1600" dirty="0"/>
              <a:t>도로 그리기</a:t>
            </a:r>
            <a:r>
              <a:rPr lang="en-US" altLang="ko-KR" sz="1600" dirty="0"/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2D0069-B3C1-6372-C7C9-3F4F71030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075" y="3612009"/>
            <a:ext cx="5946532" cy="290230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E9EBB691-C0D4-D46B-49DD-B9481C096BF7}"/>
                  </a:ext>
                </a:extLst>
              </p14:cNvPr>
              <p14:cNvContentPartPr/>
              <p14:nvPr/>
            </p14:nvContentPartPr>
            <p14:xfrm>
              <a:off x="1049116" y="6159903"/>
              <a:ext cx="3593520" cy="4968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E9EBB691-C0D4-D46B-49DD-B9481C096BF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5116" y="6052263"/>
                <a:ext cx="370116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C718F21B-84BE-C425-F178-873D7D618119}"/>
                  </a:ext>
                </a:extLst>
              </p14:cNvPr>
              <p14:cNvContentPartPr/>
              <p14:nvPr/>
            </p14:nvContentPartPr>
            <p14:xfrm>
              <a:off x="1039036" y="6294903"/>
              <a:ext cx="3684960" cy="2052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C718F21B-84BE-C425-F178-873D7D6181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85396" y="6186903"/>
                <a:ext cx="3792600" cy="23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1546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9DE88-4693-5D9E-C158-E9619208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8255"/>
            <a:ext cx="11675252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sz="4400" dirty="0"/>
              <a:t>구상</a:t>
            </a:r>
            <a:r>
              <a:rPr lang="en-US" altLang="ko-KR" sz="4400" dirty="0"/>
              <a:t>3 &amp; 4 </a:t>
            </a:r>
            <a:r>
              <a:rPr lang="en-US" altLang="ko-KR" dirty="0"/>
              <a:t>::</a:t>
            </a:r>
            <a:br>
              <a:rPr lang="en-US" altLang="ko-KR" dirty="0"/>
            </a:br>
            <a:r>
              <a:rPr lang="en-US" altLang="ko-KR" dirty="0"/>
              <a:t>Driver View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D2BC7D-B1AE-3111-D89B-2CF51D4B0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87" y="1474922"/>
            <a:ext cx="2022445" cy="28521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36871E-59F3-B45B-A7F6-63765550CD3E}"/>
              </a:ext>
            </a:extLst>
          </p:cNvPr>
          <p:cNvSpPr txBox="1"/>
          <p:nvPr/>
        </p:nvSpPr>
        <p:spPr>
          <a:xfrm>
            <a:off x="7655913" y="1862899"/>
            <a:ext cx="4489100" cy="4107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운전자의 눈은</a:t>
            </a:r>
            <a:r>
              <a:rPr lang="en-US" altLang="ko-KR" sz="1600" dirty="0"/>
              <a:t>(</a:t>
            </a:r>
            <a:r>
              <a:rPr lang="en-US" altLang="ko-KR" sz="1600" dirty="0" err="1"/>
              <a:t>campos</a:t>
            </a:r>
            <a:r>
              <a:rPr lang="en-US" altLang="ko-KR" sz="16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/>
              <a:t>Mycar_data.vertices</a:t>
            </a:r>
            <a:r>
              <a:rPr lang="en-US" altLang="ko-KR" sz="1600" dirty="0"/>
              <a:t> </a:t>
            </a:r>
            <a:r>
              <a:rPr lang="ko-KR" altLang="en-US" sz="1600" dirty="0"/>
              <a:t>행렬의 </a:t>
            </a:r>
            <a:r>
              <a:rPr lang="en-US" altLang="ko-KR" sz="1600" dirty="0"/>
              <a:t>493</a:t>
            </a:r>
            <a:r>
              <a:rPr lang="ko-KR" altLang="en-US" sz="1600" dirty="0"/>
              <a:t>번째 행에서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 err="1"/>
              <a:t>유사값을</a:t>
            </a:r>
            <a:r>
              <a:rPr lang="ko-KR" altLang="en-US" sz="1600" dirty="0"/>
              <a:t> 찾을 수 있었고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운전자가 보는 곳</a:t>
            </a:r>
            <a:r>
              <a:rPr lang="en-US" altLang="ko-KR" sz="1600" dirty="0"/>
              <a:t>(</a:t>
            </a:r>
            <a:r>
              <a:rPr lang="en-US" altLang="ko-KR" sz="1600" dirty="0" err="1"/>
              <a:t>camtarget</a:t>
            </a:r>
            <a:r>
              <a:rPr lang="en-US" altLang="ko-KR" sz="1600" dirty="0"/>
              <a:t>)</a:t>
            </a:r>
            <a:r>
              <a:rPr lang="ko-KR" altLang="en-US" sz="1600" dirty="0"/>
              <a:t>은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 err="1"/>
              <a:t>Mycar_data.vertices</a:t>
            </a:r>
            <a:r>
              <a:rPr lang="en-US" altLang="ko-KR" sz="1600" dirty="0"/>
              <a:t> </a:t>
            </a:r>
            <a:r>
              <a:rPr lang="ko-KR" altLang="en-US" sz="1600" dirty="0"/>
              <a:t>행렬의 </a:t>
            </a:r>
            <a:r>
              <a:rPr lang="en-US" altLang="ko-KR" sz="1600" dirty="0"/>
              <a:t>211</a:t>
            </a:r>
            <a:r>
              <a:rPr lang="ko-KR" altLang="en-US" sz="1600" dirty="0"/>
              <a:t>번째 행에서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 err="1"/>
              <a:t>유사값을</a:t>
            </a:r>
            <a:r>
              <a:rPr lang="ko-KR" altLang="en-US" sz="1600" dirty="0"/>
              <a:t> 찾을 수 있었다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Campos</a:t>
            </a:r>
            <a:r>
              <a:rPr lang="ko-KR" altLang="en-US" sz="1600" dirty="0"/>
              <a:t>와 </a:t>
            </a:r>
            <a:r>
              <a:rPr lang="en-US" altLang="ko-KR" sz="1600" dirty="0" err="1"/>
              <a:t>camtarget</a:t>
            </a:r>
            <a:r>
              <a:rPr lang="ko-KR" altLang="en-US" sz="1600" dirty="0"/>
              <a:t>의 벡터를 이용하여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Campos</a:t>
            </a:r>
            <a:r>
              <a:rPr lang="ko-KR" altLang="en-US" sz="1600" dirty="0"/>
              <a:t>에서 </a:t>
            </a:r>
            <a:r>
              <a:rPr lang="en-US" altLang="ko-KR" sz="1600" dirty="0" err="1"/>
              <a:t>camtarget</a:t>
            </a:r>
            <a:r>
              <a:rPr lang="ko-KR" altLang="en-US" sz="1600" dirty="0"/>
              <a:t>을 보는 것을 구현할 수 있었다</a:t>
            </a:r>
            <a:r>
              <a:rPr lang="en-US" altLang="ko-KR" sz="16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2D0069-B3C1-6372-C7C9-3F4F71030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4107" y="1474922"/>
            <a:ext cx="2954401" cy="54663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FDDB260-87F1-FF7F-018A-707888662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932" y="1862899"/>
            <a:ext cx="2308893" cy="20762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823A616-884D-9843-B52C-D06C81827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3299" y="4208100"/>
            <a:ext cx="2438036" cy="23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0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B4D36-07CC-9332-8B83-269028EB7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0940" y="194734"/>
            <a:ext cx="9144000" cy="75364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:: </a:t>
            </a:r>
            <a:r>
              <a:rPr lang="ko-KR" altLang="en-US" dirty="0"/>
              <a:t>구현영상 </a:t>
            </a:r>
            <a:r>
              <a:rPr lang="en-US" altLang="ko-KR" dirty="0"/>
              <a:t>::</a:t>
            </a:r>
            <a:endParaRPr lang="ko-KR" altLang="en-US" dirty="0"/>
          </a:p>
        </p:txBody>
      </p:sp>
      <p:pic>
        <p:nvPicPr>
          <p:cNvPr id="5" name="project">
            <a:hlinkClick r:id="" action="ppaction://media"/>
            <a:extLst>
              <a:ext uri="{FF2B5EF4-FFF2-40B4-BE49-F238E27FC236}">
                <a16:creationId xmlns:a16="http://schemas.microsoft.com/office/drawing/2014/main" id="{863FA56F-8CF6-DF34-76B4-5858F65431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0940" y="948383"/>
            <a:ext cx="8709259" cy="653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0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9DE88-4693-5D9E-C158-E9619208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코드 작성 전 구상 </a:t>
            </a:r>
            <a:r>
              <a:rPr lang="en-US" altLang="ko-KR" dirty="0"/>
              <a:t>::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D611FD-60DA-485C-D08B-60D06C8C8B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095744"/>
            <a:ext cx="8334281" cy="5062118"/>
          </a:xfrm>
        </p:spPr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n-US" altLang="ko-KR" sz="1500" b="1" dirty="0"/>
              <a:t>10</a:t>
            </a:r>
            <a:r>
              <a:rPr lang="ko-KR" altLang="en-US" sz="1500" b="1" dirty="0"/>
              <a:t>대의 차량이 각각 움직일 도로를 그린다 </a:t>
            </a:r>
            <a:r>
              <a:rPr lang="en-US" altLang="ko-KR" sz="1500" b="1" dirty="0"/>
              <a:t>(patch,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line,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set </a:t>
            </a:r>
            <a:r>
              <a:rPr lang="ko-KR" altLang="en-US" sz="1500" b="1" dirty="0"/>
              <a:t>함수 이용</a:t>
            </a:r>
            <a:r>
              <a:rPr lang="en-US" altLang="ko-KR" sz="1500" b="1" dirty="0"/>
              <a:t>)</a:t>
            </a:r>
          </a:p>
          <a:p>
            <a:pPr marL="0" indent="0">
              <a:buNone/>
            </a:pPr>
            <a:r>
              <a:rPr lang="en-US" altLang="ko-KR" sz="1500" dirty="0"/>
              <a:t>	1) </a:t>
            </a:r>
            <a:r>
              <a:rPr lang="ko-KR" altLang="en-US" sz="1500" dirty="0"/>
              <a:t>수업시간에 배운 회전 변환을 구현하기 위해 좌회전</a:t>
            </a:r>
            <a:r>
              <a:rPr lang="en-US" altLang="ko-KR" sz="1500" dirty="0"/>
              <a:t>, </a:t>
            </a:r>
            <a:r>
              <a:rPr lang="ko-KR" altLang="en-US" sz="1500" dirty="0"/>
              <a:t>우회전을 할 수 있는 </a:t>
            </a:r>
            <a:endParaRPr lang="en-US" altLang="ko-KR" sz="1500" dirty="0"/>
          </a:p>
          <a:p>
            <a:pPr marL="0" indent="0">
              <a:buNone/>
            </a:pPr>
            <a:r>
              <a:rPr lang="en-US" altLang="ko-KR" sz="1500" dirty="0"/>
              <a:t>	 </a:t>
            </a:r>
            <a:r>
              <a:rPr lang="ko-KR" altLang="en-US" sz="1500" u="sng" dirty="0"/>
              <a:t>사거리</a:t>
            </a:r>
            <a:r>
              <a:rPr lang="ko-KR" altLang="en-US" sz="1500" dirty="0"/>
              <a:t>를 만들어야 할 것이다</a:t>
            </a:r>
            <a:r>
              <a:rPr lang="en-US" altLang="ko-KR" sz="1500" dirty="0"/>
              <a:t>.</a:t>
            </a:r>
          </a:p>
          <a:p>
            <a:pPr marL="0" indent="0">
              <a:buNone/>
            </a:pPr>
            <a:endParaRPr lang="en-US" altLang="ko-KR" sz="1500" dirty="0"/>
          </a:p>
          <a:p>
            <a:pPr marL="0" indent="0">
              <a:buNone/>
            </a:pPr>
            <a:r>
              <a:rPr lang="en-US" altLang="ko-KR" sz="1500" dirty="0"/>
              <a:t>	2) </a:t>
            </a:r>
            <a:r>
              <a:rPr lang="en-US" altLang="ko-KR" sz="1500" u="sng" dirty="0"/>
              <a:t>set(</a:t>
            </a:r>
            <a:r>
              <a:rPr lang="en-US" altLang="ko-KR" sz="1500" u="sng" dirty="0" err="1"/>
              <a:t>gca</a:t>
            </a:r>
            <a:r>
              <a:rPr lang="en-US" altLang="ko-KR" sz="1500" u="sng" dirty="0"/>
              <a:t>,..) </a:t>
            </a:r>
            <a:r>
              <a:rPr lang="ko-KR" altLang="en-US" sz="1500" dirty="0"/>
              <a:t>함수를 통해 </a:t>
            </a:r>
            <a:r>
              <a:rPr lang="en-US" altLang="ko-KR" sz="1500" dirty="0" err="1"/>
              <a:t>xy</a:t>
            </a:r>
            <a:r>
              <a:rPr lang="ko-KR" altLang="en-US" sz="1500" dirty="0"/>
              <a:t>평면에 </a:t>
            </a:r>
            <a:r>
              <a:rPr lang="ko-KR" altLang="en-US" sz="1500" u="sng" dirty="0"/>
              <a:t>아스팔트</a:t>
            </a:r>
            <a:r>
              <a:rPr lang="ko-KR" altLang="en-US" sz="1500" dirty="0"/>
              <a:t>를 만든다</a:t>
            </a:r>
            <a:r>
              <a:rPr lang="en-US" altLang="ko-KR" sz="1500" dirty="0"/>
              <a:t>. (</a:t>
            </a:r>
            <a:r>
              <a:rPr lang="ko-KR" altLang="en-US" sz="1500" dirty="0"/>
              <a:t>아스팔트 색 </a:t>
            </a:r>
            <a:r>
              <a:rPr lang="en-US" altLang="ko-KR" sz="1500" dirty="0"/>
              <a:t>: 0x4C4C4C)</a:t>
            </a:r>
          </a:p>
          <a:p>
            <a:pPr marL="0" indent="0">
              <a:buNone/>
            </a:pPr>
            <a:endParaRPr lang="en-US" altLang="ko-KR" sz="1500" dirty="0"/>
          </a:p>
          <a:p>
            <a:pPr marL="0" indent="0">
              <a:buNone/>
            </a:pPr>
            <a:r>
              <a:rPr lang="en-US" altLang="ko-KR" sz="1500" dirty="0"/>
              <a:t>	3) </a:t>
            </a:r>
            <a:r>
              <a:rPr lang="ko-KR" altLang="en-US" sz="1500" dirty="0"/>
              <a:t>차가 갈 수 없는 </a:t>
            </a:r>
            <a:r>
              <a:rPr lang="ko-KR" altLang="en-US" sz="1500" u="sng" dirty="0"/>
              <a:t>인도</a:t>
            </a:r>
            <a:r>
              <a:rPr lang="ko-KR" altLang="en-US" sz="1500" dirty="0"/>
              <a:t>는 초록색으로 </a:t>
            </a:r>
            <a:r>
              <a:rPr lang="en-US" altLang="ko-KR" sz="1500" u="sng" dirty="0"/>
              <a:t>patch</a:t>
            </a:r>
            <a:r>
              <a:rPr lang="ko-KR" altLang="en-US" sz="1500" dirty="0"/>
              <a:t>한다</a:t>
            </a:r>
            <a:r>
              <a:rPr lang="en-US" altLang="ko-KR" sz="1500" dirty="0"/>
              <a:t>.</a:t>
            </a:r>
          </a:p>
          <a:p>
            <a:pPr marL="0" indent="0">
              <a:buNone/>
            </a:pPr>
            <a:endParaRPr lang="en-US" altLang="ko-KR" sz="1500" dirty="0"/>
          </a:p>
          <a:p>
            <a:pPr marL="0" indent="0">
              <a:buNone/>
            </a:pPr>
            <a:r>
              <a:rPr lang="en-US" altLang="ko-KR" sz="1500" dirty="0"/>
              <a:t>	4) </a:t>
            </a:r>
            <a:r>
              <a:rPr lang="ko-KR" altLang="en-US" sz="1500" u="sng" dirty="0"/>
              <a:t>중앙선</a:t>
            </a:r>
            <a:r>
              <a:rPr lang="ko-KR" altLang="en-US" sz="1500" dirty="0"/>
              <a:t>은 주황색으로 </a:t>
            </a:r>
            <a:r>
              <a:rPr lang="en-US" altLang="ko-KR" sz="1500" u="sng" dirty="0"/>
              <a:t>line</a:t>
            </a:r>
            <a:r>
              <a:rPr lang="ko-KR" altLang="en-US" sz="1500" dirty="0"/>
              <a:t>한다</a:t>
            </a:r>
            <a:r>
              <a:rPr lang="en-US" altLang="ko-KR" sz="1500" dirty="0"/>
              <a:t>. (</a:t>
            </a:r>
            <a:r>
              <a:rPr lang="ko-KR" altLang="en-US" sz="1500" dirty="0"/>
              <a:t>중앙선 색 </a:t>
            </a:r>
            <a:r>
              <a:rPr lang="en-US" altLang="ko-KR" sz="1500" dirty="0"/>
              <a:t>: </a:t>
            </a:r>
            <a:r>
              <a:rPr lang="en-US" altLang="ko-KR" sz="1600" b="0" i="0" dirty="0">
                <a:effectLst/>
                <a:latin typeface="Menlo"/>
              </a:rPr>
              <a:t>0xFFBB00</a:t>
            </a:r>
            <a:r>
              <a:rPr lang="en-US" altLang="ko-KR" sz="1500" dirty="0"/>
              <a:t>)</a:t>
            </a:r>
            <a:endParaRPr lang="en-US" altLang="ko-KR" sz="1800" b="0" i="0" dirty="0"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500" dirty="0"/>
              <a:t>	-&gt;</a:t>
            </a:r>
            <a:r>
              <a:rPr lang="ko-KR" altLang="en-US" sz="1500" dirty="0"/>
              <a:t>양쪽 도로는 </a:t>
            </a:r>
            <a:r>
              <a:rPr lang="en-US" altLang="ko-KR" sz="1500" dirty="0"/>
              <a:t>1</a:t>
            </a:r>
            <a:r>
              <a:rPr lang="ko-KR" altLang="en-US" sz="1500" dirty="0"/>
              <a:t>차선이며</a:t>
            </a:r>
            <a:r>
              <a:rPr lang="en-US" altLang="ko-KR" sz="1500" dirty="0"/>
              <a:t>, </a:t>
            </a:r>
            <a:r>
              <a:rPr lang="ko-KR" altLang="en-US" sz="1500" dirty="0"/>
              <a:t>차선 폭이 같아야 한다</a:t>
            </a:r>
            <a:r>
              <a:rPr lang="en-US" altLang="ko-KR" sz="1500" dirty="0"/>
              <a:t>.</a:t>
            </a:r>
          </a:p>
          <a:p>
            <a:pPr marL="0" indent="0">
              <a:buNone/>
            </a:pPr>
            <a:r>
              <a:rPr lang="en-US" altLang="ko-KR" sz="1500" dirty="0"/>
              <a:t>	</a:t>
            </a:r>
          </a:p>
          <a:p>
            <a:pPr marL="0" indent="0">
              <a:buNone/>
            </a:pPr>
            <a:r>
              <a:rPr lang="en-US" altLang="ko-KR" sz="1500" dirty="0"/>
              <a:t>	5) </a:t>
            </a:r>
            <a:r>
              <a:rPr lang="ko-KR" altLang="en-US" sz="1500" u="sng" dirty="0"/>
              <a:t>횡단보도</a:t>
            </a:r>
            <a:r>
              <a:rPr lang="ko-KR" altLang="en-US" sz="1500" dirty="0"/>
              <a:t>는 흰색으로 </a:t>
            </a:r>
            <a:r>
              <a:rPr lang="en-US" altLang="ko-KR" sz="1500" dirty="0"/>
              <a:t>line</a:t>
            </a:r>
            <a:r>
              <a:rPr lang="ko-KR" altLang="en-US" sz="1500" dirty="0"/>
              <a:t>한다</a:t>
            </a:r>
            <a:r>
              <a:rPr lang="en-US" altLang="ko-KR" sz="1500" dirty="0"/>
              <a:t>.</a:t>
            </a:r>
          </a:p>
          <a:p>
            <a:pPr marL="0" indent="0">
              <a:buNone/>
            </a:pPr>
            <a:r>
              <a:rPr lang="en-US" altLang="ko-KR" sz="1500" dirty="0"/>
              <a:t>	-&gt; </a:t>
            </a:r>
            <a:r>
              <a:rPr lang="ko-KR" altLang="en-US" sz="1500" dirty="0"/>
              <a:t>횡단보도에 있는 흰색 </a:t>
            </a:r>
            <a:r>
              <a:rPr lang="en-US" altLang="ko-KR" sz="1500" dirty="0"/>
              <a:t>line</a:t>
            </a:r>
            <a:r>
              <a:rPr lang="ko-KR" altLang="en-US" sz="1500" dirty="0"/>
              <a:t>은 굵기 때문에 </a:t>
            </a:r>
            <a:r>
              <a:rPr lang="en-US" altLang="ko-KR" sz="1500" dirty="0"/>
              <a:t>line</a:t>
            </a:r>
            <a:r>
              <a:rPr lang="ko-KR" altLang="en-US" sz="1500" dirty="0"/>
              <a:t>에서 굵기를 </a:t>
            </a:r>
            <a:r>
              <a:rPr lang="ko-KR" altLang="en-US" sz="1500" dirty="0" err="1"/>
              <a:t>지정해야할</a:t>
            </a:r>
            <a:r>
              <a:rPr lang="ko-KR" altLang="en-US" sz="1500" dirty="0"/>
              <a:t> 것이다</a:t>
            </a:r>
            <a:r>
              <a:rPr lang="en-US" altLang="ko-KR" sz="1500" dirty="0"/>
              <a:t>.	</a:t>
            </a:r>
          </a:p>
          <a:p>
            <a:pPr marL="0" indent="0">
              <a:buNone/>
            </a:pPr>
            <a:r>
              <a:rPr lang="en-US" altLang="ko-KR" sz="1500" dirty="0"/>
              <a:t>	6) </a:t>
            </a:r>
            <a:r>
              <a:rPr lang="en-US" altLang="ko-KR" sz="1500" dirty="0" err="1"/>
              <a:t>stlread</a:t>
            </a:r>
            <a:r>
              <a:rPr lang="ko-KR" altLang="en-US" sz="1500" dirty="0"/>
              <a:t>로 읽어온 차의 </a:t>
            </a:r>
            <a:r>
              <a:rPr lang="en-US" altLang="ko-KR" sz="1500" dirty="0"/>
              <a:t>data</a:t>
            </a:r>
            <a:r>
              <a:rPr lang="ko-KR" altLang="en-US" sz="1500" dirty="0"/>
              <a:t>를 확인하여 </a:t>
            </a:r>
            <a:r>
              <a:rPr lang="ko-KR" altLang="en-US" sz="1500" u="sng" dirty="0"/>
              <a:t>차의 폭보다 도로의 폭이 넓어야 </a:t>
            </a:r>
            <a:r>
              <a:rPr lang="ko-KR" altLang="en-US" sz="1500" dirty="0"/>
              <a:t>할 것임</a:t>
            </a:r>
            <a:r>
              <a:rPr lang="en-US" altLang="ko-KR" sz="1500" dirty="0"/>
              <a:t>	   </a:t>
            </a:r>
            <a:r>
              <a:rPr lang="ko-KR" altLang="en-US" sz="1500" dirty="0"/>
              <a:t>을 인지하며 구상한다</a:t>
            </a:r>
            <a:r>
              <a:rPr lang="en-US" altLang="ko-KR" sz="1500" dirty="0"/>
              <a:t>.</a:t>
            </a:r>
          </a:p>
          <a:p>
            <a:pPr marL="0" indent="0">
              <a:buNone/>
            </a:pPr>
            <a:r>
              <a:rPr lang="en-US" altLang="ko-KR" sz="1500" dirty="0"/>
              <a:t>	 -&gt; </a:t>
            </a:r>
            <a:r>
              <a:rPr lang="ko-KR" altLang="en-US" sz="1500" u="sng" dirty="0"/>
              <a:t>차 폭이 약 </a:t>
            </a:r>
            <a:r>
              <a:rPr lang="en-US" altLang="ko-KR" sz="1500" u="sng" dirty="0"/>
              <a:t>35</a:t>
            </a:r>
            <a:r>
              <a:rPr lang="ko-KR" altLang="en-US" sz="1500" dirty="0"/>
              <a:t>이므로 도로의 폭은 </a:t>
            </a:r>
            <a:r>
              <a:rPr lang="en-US" altLang="ko-KR" sz="1500" dirty="0"/>
              <a:t>35</a:t>
            </a:r>
            <a:r>
              <a:rPr lang="ko-KR" altLang="en-US" sz="1500" dirty="0"/>
              <a:t>보다 커야 한다</a:t>
            </a:r>
            <a:r>
              <a:rPr lang="en-US" altLang="ko-KR" sz="1500" dirty="0"/>
              <a:t>.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A0D1A3-C2F4-A9F6-B620-FAC51F8318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80" t="44002" r="5287" b="12360"/>
          <a:stretch/>
        </p:blipFill>
        <p:spPr>
          <a:xfrm>
            <a:off x="5817039" y="5745237"/>
            <a:ext cx="2574123" cy="9481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F69170-1E63-B5AA-8715-30CC110B22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8" t="16665" r="19774" b="26105"/>
          <a:stretch/>
        </p:blipFill>
        <p:spPr>
          <a:xfrm>
            <a:off x="7104101" y="2553345"/>
            <a:ext cx="848366" cy="6801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150D2A9-7419-D27F-C46F-8AF385A539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7" t="20972" r="12404" b="16488"/>
          <a:stretch/>
        </p:blipFill>
        <p:spPr>
          <a:xfrm>
            <a:off x="6216489" y="3566708"/>
            <a:ext cx="731521" cy="680196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6D8AFD39-DC72-B1FB-F356-71AC0B4E8275}"/>
              </a:ext>
            </a:extLst>
          </p:cNvPr>
          <p:cNvSpPr/>
          <p:nvPr/>
        </p:nvSpPr>
        <p:spPr>
          <a:xfrm>
            <a:off x="6728347" y="2043692"/>
            <a:ext cx="1471008" cy="144723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91DC494-9E73-BC58-E3C2-8EF4B3FDF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2415" y="3372985"/>
            <a:ext cx="2291686" cy="10112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950133B-D71D-B180-6A42-ED50442AD4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1986" y="6167336"/>
            <a:ext cx="2292295" cy="23844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AAE4B66-DE23-4DF6-ABEF-0C1BCE91D9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8745" y="1960701"/>
            <a:ext cx="3517697" cy="306045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C6FE895-B383-9900-5FB1-5B70CB97B9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8745" y="5208235"/>
            <a:ext cx="3517697" cy="85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77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9DE88-4693-5D9E-C158-E9619208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코드 작성 전 구상 </a:t>
            </a:r>
            <a:r>
              <a:rPr lang="en-US" altLang="ko-KR" dirty="0"/>
              <a:t>::</a:t>
            </a:r>
            <a:br>
              <a:rPr lang="en-US" altLang="ko-KR" dirty="0"/>
            </a:br>
            <a:r>
              <a:rPr lang="ko-KR" altLang="en-US" sz="3000" dirty="0"/>
              <a:t>구상</a:t>
            </a:r>
            <a:r>
              <a:rPr lang="en-US" altLang="ko-KR" sz="3000" dirty="0"/>
              <a:t>1</a:t>
            </a:r>
            <a:r>
              <a:rPr lang="ko-KR" altLang="en-US" sz="3000" dirty="0"/>
              <a:t>을 구현한 사진</a:t>
            </a:r>
          </a:p>
        </p:txBody>
      </p:sp>
      <p:pic>
        <p:nvPicPr>
          <p:cNvPr id="9" name="내용 개체 틀 8" descr="텍스트이(가) 표시된 사진&#10;&#10;자동 생성된 설명">
            <a:extLst>
              <a:ext uri="{FF2B5EF4-FFF2-40B4-BE49-F238E27FC236}">
                <a16:creationId xmlns:a16="http://schemas.microsoft.com/office/drawing/2014/main" id="{67D8A55B-BD87-DEA2-50BC-4BAE1B35C4D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32" y="2056760"/>
            <a:ext cx="7143755" cy="3897813"/>
          </a:xfr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1E99545-D1C9-7CB0-3EC7-DA7FC81BF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46687" y="2056760"/>
            <a:ext cx="4642381" cy="398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916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9DE88-4693-5D9E-C158-E9619208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코드 작성 전 구상 </a:t>
            </a:r>
            <a:r>
              <a:rPr lang="en-US" altLang="ko-KR" dirty="0"/>
              <a:t>::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D611FD-60DA-485C-D08B-60D06C8C8B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095744"/>
            <a:ext cx="8334281" cy="5868230"/>
          </a:xfrm>
        </p:spPr>
        <p:txBody>
          <a:bodyPr>
            <a:normAutofit/>
          </a:bodyPr>
          <a:lstStyle/>
          <a:p>
            <a:pPr marL="342900" indent="-342900">
              <a:buAutoNum type="arabicPeriod" startAt="2"/>
            </a:pPr>
            <a:r>
              <a:rPr lang="en-US" altLang="ko-KR" sz="1500" b="1" dirty="0"/>
              <a:t>10</a:t>
            </a:r>
            <a:r>
              <a:rPr lang="ko-KR" altLang="en-US" sz="1500" b="1" dirty="0"/>
              <a:t>개 차들의 각각의 초기값을 세팅한다</a:t>
            </a:r>
            <a:r>
              <a:rPr lang="en-US" altLang="ko-KR" sz="1500" b="1" dirty="0"/>
              <a:t>.</a:t>
            </a:r>
          </a:p>
          <a:p>
            <a:pPr marL="0" indent="0">
              <a:buNone/>
            </a:pPr>
            <a:r>
              <a:rPr lang="en-US" altLang="ko-KR" sz="1500" b="1" dirty="0"/>
              <a:t>	</a:t>
            </a:r>
            <a:r>
              <a:rPr lang="ko-KR" altLang="en-US" sz="1500" dirty="0"/>
              <a:t> 아무런 연산을 하지 않은 </a:t>
            </a:r>
            <a:r>
              <a:rPr lang="en-US" altLang="ko-KR" sz="1500" dirty="0"/>
              <a:t>car</a:t>
            </a:r>
            <a:r>
              <a:rPr lang="ko-KR" altLang="en-US" sz="1500" dirty="0"/>
              <a:t>는 동쪽</a:t>
            </a:r>
            <a:r>
              <a:rPr lang="en-US" altLang="ko-KR" sz="1500" dirty="0"/>
              <a:t>(x+ </a:t>
            </a:r>
            <a:r>
              <a:rPr lang="ko-KR" altLang="en-US" sz="1500" dirty="0"/>
              <a:t>방향</a:t>
            </a:r>
            <a:r>
              <a:rPr lang="en-US" altLang="ko-KR" sz="1500" dirty="0"/>
              <a:t>)</a:t>
            </a:r>
            <a:r>
              <a:rPr lang="ko-KR" altLang="en-US" sz="1500" dirty="0"/>
              <a:t>을 보고 있다</a:t>
            </a:r>
            <a:r>
              <a:rPr lang="en-US" altLang="ko-KR" sz="1500" dirty="0"/>
              <a:t>.</a:t>
            </a:r>
          </a:p>
          <a:p>
            <a:pPr marL="0" indent="0">
              <a:buNone/>
            </a:pPr>
            <a:r>
              <a:rPr lang="en-US" altLang="ko-KR" sz="1500" b="1" dirty="0"/>
              <a:t>	</a:t>
            </a:r>
            <a:r>
              <a:rPr lang="ko-KR" altLang="en-US" sz="1500" dirty="0"/>
              <a:t>이 </a:t>
            </a:r>
            <a:r>
              <a:rPr lang="en-US" altLang="ko-KR" sz="1500" dirty="0"/>
              <a:t>data</a:t>
            </a:r>
            <a:r>
              <a:rPr lang="ko-KR" altLang="en-US" sz="1500" dirty="0"/>
              <a:t>를 참고하여 각각의 차들을 초기에 </a:t>
            </a:r>
            <a:r>
              <a:rPr lang="en-US" altLang="ko-KR" sz="1500" dirty="0"/>
              <a:t>yaw</a:t>
            </a:r>
            <a:r>
              <a:rPr lang="ko-KR" altLang="en-US" sz="1500" dirty="0"/>
              <a:t>회전을 시킨다</a:t>
            </a:r>
            <a:r>
              <a:rPr lang="en-US" altLang="ko-KR" sz="1500" dirty="0"/>
              <a:t>.</a:t>
            </a:r>
            <a:endParaRPr lang="en-US" altLang="ko-KR" sz="1500" b="1" dirty="0"/>
          </a:p>
          <a:p>
            <a:pPr marL="0" indent="0">
              <a:buNone/>
            </a:pPr>
            <a:r>
              <a:rPr lang="en-US" altLang="ko-KR" sz="1500" dirty="0"/>
              <a:t>	</a:t>
            </a:r>
            <a:r>
              <a:rPr lang="ko-KR" altLang="en-US" sz="1500" dirty="0"/>
              <a:t>초기값 </a:t>
            </a:r>
            <a:r>
              <a:rPr lang="en-US" altLang="ko-KR" sz="1500" dirty="0"/>
              <a:t>(</a:t>
            </a:r>
            <a:r>
              <a:rPr lang="ko-KR" altLang="en-US" sz="1500" dirty="0"/>
              <a:t>회전 변환을 통해 차들의 초기 위치 세팅</a:t>
            </a:r>
            <a:r>
              <a:rPr lang="en-US" altLang="ko-KR" sz="1500" dirty="0"/>
              <a:t>)</a:t>
            </a:r>
          </a:p>
          <a:p>
            <a:pPr marL="0" indent="0">
              <a:buNone/>
            </a:pPr>
            <a:r>
              <a:rPr lang="en-US" altLang="ko-KR" sz="1500" dirty="0"/>
              <a:t>	</a:t>
            </a:r>
            <a:r>
              <a:rPr lang="en-US" altLang="ko-KR" sz="1200" dirty="0"/>
              <a:t>1) </a:t>
            </a:r>
            <a:r>
              <a:rPr lang="ko-KR" altLang="en-US" sz="1200" dirty="0"/>
              <a:t>어디를 보고 있는지</a:t>
            </a:r>
            <a:r>
              <a:rPr lang="en-US" altLang="ko-KR" sz="1200" dirty="0"/>
              <a:t>? (== yaw </a:t>
            </a:r>
            <a:r>
              <a:rPr lang="ko-KR" altLang="en-US" sz="1200" dirty="0"/>
              <a:t>회전</a:t>
            </a:r>
            <a:r>
              <a:rPr lang="en-US" altLang="ko-KR" sz="1200" dirty="0"/>
              <a:t>)</a:t>
            </a:r>
          </a:p>
          <a:p>
            <a:pPr marL="0" indent="0">
              <a:buNone/>
            </a:pPr>
            <a:r>
              <a:rPr lang="en-US" altLang="ko-KR" sz="1000" dirty="0"/>
              <a:t>	-&gt; </a:t>
            </a:r>
            <a:r>
              <a:rPr lang="en-US" altLang="ko-KR" sz="1000" dirty="0" err="1"/>
              <a:t>mycar</a:t>
            </a:r>
            <a:r>
              <a:rPr lang="en-US" altLang="ko-KR" sz="1000" dirty="0"/>
              <a:t>(</a:t>
            </a:r>
            <a:r>
              <a:rPr lang="ko-KR" altLang="en-US" sz="1000" dirty="0"/>
              <a:t>주인공차</a:t>
            </a:r>
            <a:r>
              <a:rPr lang="en-US" altLang="ko-KR" sz="1000" dirty="0"/>
              <a:t>)</a:t>
            </a:r>
            <a:r>
              <a:rPr lang="ko-KR" altLang="en-US" sz="1000" dirty="0"/>
              <a:t>는 남</a:t>
            </a:r>
            <a:r>
              <a:rPr lang="en-US" altLang="ko-KR" sz="1000" dirty="0"/>
              <a:t>-&gt;</a:t>
            </a:r>
            <a:r>
              <a:rPr lang="ko-KR" altLang="en-US" sz="1000" dirty="0"/>
              <a:t>북으로 직진한 후 좌회전을 할 것임으로</a:t>
            </a:r>
            <a:endParaRPr lang="en-US" altLang="ko-KR" sz="1000" dirty="0"/>
          </a:p>
          <a:p>
            <a:pPr marL="0" indent="0">
              <a:buNone/>
            </a:pPr>
            <a:r>
              <a:rPr lang="en-US" altLang="ko-KR" sz="1000" dirty="0"/>
              <a:t>	-&gt; </a:t>
            </a:r>
            <a:r>
              <a:rPr lang="en-US" altLang="ko-KR" sz="1000" u="sng" dirty="0" err="1"/>
              <a:t>mycar</a:t>
            </a:r>
            <a:r>
              <a:rPr lang="ko-KR" altLang="en-US" sz="1000" dirty="0"/>
              <a:t>의 초기위치는 </a:t>
            </a:r>
            <a:r>
              <a:rPr lang="en-US" altLang="ko-KR" sz="1000" u="sng" dirty="0"/>
              <a:t>CCW</a:t>
            </a:r>
            <a:r>
              <a:rPr lang="ko-KR" altLang="en-US" sz="1000" u="sng" dirty="0"/>
              <a:t>로 </a:t>
            </a:r>
            <a:r>
              <a:rPr lang="en-US" altLang="ko-KR" sz="1000" u="sng" dirty="0"/>
              <a:t>270</a:t>
            </a:r>
            <a:r>
              <a:rPr lang="ko-KR" altLang="en-US" sz="1000" u="sng" dirty="0"/>
              <a:t>도 </a:t>
            </a:r>
            <a:r>
              <a:rPr lang="en-US" altLang="ko-KR" sz="1000" u="sng" dirty="0"/>
              <a:t>yaw</a:t>
            </a:r>
            <a:r>
              <a:rPr lang="ko-KR" altLang="en-US" sz="1000" u="sng" dirty="0"/>
              <a:t>회전</a:t>
            </a:r>
            <a:r>
              <a:rPr lang="ko-KR" altLang="en-US" sz="1000" dirty="0"/>
              <a:t>을 해야 한다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endParaRPr lang="en-US" altLang="ko-KR" sz="1000" dirty="0"/>
          </a:p>
          <a:p>
            <a:pPr marL="0" indent="0">
              <a:buNone/>
            </a:pPr>
            <a:r>
              <a:rPr lang="en-US" altLang="ko-KR" sz="1000" dirty="0"/>
              <a:t>	 -&gt;  car1~3</a:t>
            </a:r>
            <a:r>
              <a:rPr lang="ko-KR" altLang="en-US" sz="1000" dirty="0"/>
              <a:t>은 서</a:t>
            </a:r>
            <a:r>
              <a:rPr lang="en-US" altLang="ko-KR" sz="1000" dirty="0"/>
              <a:t>-&gt;</a:t>
            </a:r>
            <a:r>
              <a:rPr lang="ko-KR" altLang="en-US" sz="1000" dirty="0"/>
              <a:t>동으로 직진할 것임으로</a:t>
            </a:r>
            <a:endParaRPr lang="en-US" altLang="ko-KR" sz="1000" dirty="0"/>
          </a:p>
          <a:p>
            <a:pPr marL="0" indent="0">
              <a:buNone/>
            </a:pPr>
            <a:r>
              <a:rPr lang="en-US" altLang="ko-KR" sz="1000" dirty="0"/>
              <a:t>	 -&gt;  </a:t>
            </a:r>
            <a:r>
              <a:rPr lang="en-US" altLang="ko-KR" sz="1000" u="sng" dirty="0"/>
              <a:t>car1~3</a:t>
            </a:r>
            <a:r>
              <a:rPr lang="ko-KR" altLang="en-US" sz="1000" dirty="0"/>
              <a:t>의 초기위치는 </a:t>
            </a:r>
            <a:r>
              <a:rPr lang="en-US" altLang="ko-KR" sz="1000" u="sng" dirty="0"/>
              <a:t>CCW</a:t>
            </a:r>
            <a:r>
              <a:rPr lang="ko-KR" altLang="en-US" sz="1000" u="sng" dirty="0"/>
              <a:t>로 </a:t>
            </a:r>
            <a:r>
              <a:rPr lang="en-US" altLang="ko-KR" sz="1000" u="sng" dirty="0"/>
              <a:t>180</a:t>
            </a:r>
            <a:r>
              <a:rPr lang="ko-KR" altLang="en-US" sz="1000" u="sng" dirty="0"/>
              <a:t>도 </a:t>
            </a:r>
            <a:r>
              <a:rPr lang="en-US" altLang="ko-KR" sz="1000" u="sng" dirty="0"/>
              <a:t>yaw</a:t>
            </a:r>
            <a:r>
              <a:rPr lang="ko-KR" altLang="en-US" sz="1000" u="sng" dirty="0"/>
              <a:t>회전</a:t>
            </a:r>
            <a:r>
              <a:rPr lang="ko-KR" altLang="en-US" sz="1000" dirty="0"/>
              <a:t>을 해야 한다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en-US" altLang="ko-KR" sz="1000" dirty="0"/>
              <a:t>	</a:t>
            </a:r>
          </a:p>
          <a:p>
            <a:pPr marL="0" indent="0">
              <a:buNone/>
            </a:pPr>
            <a:r>
              <a:rPr lang="en-US" altLang="ko-KR" sz="1000" dirty="0"/>
              <a:t>	 -&gt;  car4~6</a:t>
            </a:r>
            <a:r>
              <a:rPr lang="ko-KR" altLang="en-US" sz="1000" dirty="0"/>
              <a:t>은 동</a:t>
            </a:r>
            <a:r>
              <a:rPr lang="en-US" altLang="ko-KR" sz="1000" dirty="0"/>
              <a:t>-&gt;</a:t>
            </a:r>
            <a:r>
              <a:rPr lang="ko-KR" altLang="en-US" sz="1000" dirty="0" err="1"/>
              <a:t>서으로</a:t>
            </a:r>
            <a:r>
              <a:rPr lang="ko-KR" altLang="en-US" sz="1000" dirty="0"/>
              <a:t> 직진할 것임으로</a:t>
            </a:r>
            <a:endParaRPr lang="en-US" altLang="ko-KR" sz="1000" dirty="0"/>
          </a:p>
          <a:p>
            <a:pPr marL="0" indent="0">
              <a:buNone/>
            </a:pPr>
            <a:r>
              <a:rPr lang="en-US" altLang="ko-KR" sz="1000" dirty="0"/>
              <a:t>	 -&gt;  </a:t>
            </a:r>
            <a:r>
              <a:rPr lang="en-US" altLang="ko-KR" sz="1000" u="sng" dirty="0"/>
              <a:t>car4~6</a:t>
            </a:r>
            <a:r>
              <a:rPr lang="ko-KR" altLang="en-US" sz="1000" dirty="0"/>
              <a:t>의 초기위치는 </a:t>
            </a:r>
            <a:r>
              <a:rPr lang="en-US" altLang="ko-KR" sz="1000" u="sng" dirty="0"/>
              <a:t>CCW</a:t>
            </a:r>
            <a:r>
              <a:rPr lang="ko-KR" altLang="en-US" sz="1000" u="sng" dirty="0"/>
              <a:t>로 </a:t>
            </a:r>
            <a:r>
              <a:rPr lang="en-US" altLang="ko-KR" sz="1000" u="sng" dirty="0"/>
              <a:t>0</a:t>
            </a:r>
            <a:r>
              <a:rPr lang="ko-KR" altLang="en-US" sz="1000" u="sng" dirty="0"/>
              <a:t>도 </a:t>
            </a:r>
            <a:r>
              <a:rPr lang="en-US" altLang="ko-KR" sz="1000" u="sng" dirty="0"/>
              <a:t>yaw</a:t>
            </a:r>
            <a:r>
              <a:rPr lang="ko-KR" altLang="en-US" sz="1000" u="sng" dirty="0"/>
              <a:t>회전</a:t>
            </a:r>
            <a:r>
              <a:rPr lang="ko-KR" altLang="en-US" sz="1000" dirty="0"/>
              <a:t>을 해야 한다</a:t>
            </a:r>
            <a:r>
              <a:rPr lang="en-US" altLang="ko-KR" sz="1000" dirty="0"/>
              <a:t>. (</a:t>
            </a:r>
            <a:r>
              <a:rPr lang="ko-KR" altLang="en-US" sz="1000" dirty="0"/>
              <a:t>초기값 그대로 두면 된다</a:t>
            </a:r>
            <a:r>
              <a:rPr lang="en-US" altLang="ko-KR" sz="1000" dirty="0"/>
              <a:t>)</a:t>
            </a:r>
          </a:p>
          <a:p>
            <a:pPr marL="0" indent="0">
              <a:buNone/>
            </a:pPr>
            <a:r>
              <a:rPr lang="en-US" altLang="ko-KR" sz="1000" dirty="0"/>
              <a:t>	</a:t>
            </a:r>
          </a:p>
          <a:p>
            <a:pPr marL="0" indent="0">
              <a:buNone/>
            </a:pPr>
            <a:r>
              <a:rPr lang="en-US" altLang="ko-KR" sz="1000" dirty="0"/>
              <a:t>	 -&gt;  car7~9</a:t>
            </a:r>
            <a:r>
              <a:rPr lang="ko-KR" altLang="en-US" sz="1000" dirty="0"/>
              <a:t>은 북</a:t>
            </a:r>
            <a:r>
              <a:rPr lang="en-US" altLang="ko-KR" sz="1000" dirty="0"/>
              <a:t>-&gt;</a:t>
            </a:r>
            <a:r>
              <a:rPr lang="ko-KR" altLang="en-US" sz="1000" dirty="0"/>
              <a:t>남으로 직진한 후 우회전을 할 것임으로</a:t>
            </a:r>
            <a:endParaRPr lang="en-US" altLang="ko-KR" sz="1000" dirty="0"/>
          </a:p>
          <a:p>
            <a:pPr marL="0" indent="0">
              <a:buNone/>
            </a:pPr>
            <a:r>
              <a:rPr lang="en-US" altLang="ko-KR" sz="1000" dirty="0"/>
              <a:t>	 -&gt;  </a:t>
            </a:r>
            <a:r>
              <a:rPr lang="en-US" altLang="ko-KR" sz="1000" u="sng" dirty="0"/>
              <a:t>car7~9</a:t>
            </a:r>
            <a:r>
              <a:rPr lang="ko-KR" altLang="en-US" sz="1000" dirty="0"/>
              <a:t>의 초기위치는 </a:t>
            </a:r>
            <a:r>
              <a:rPr lang="en-US" altLang="ko-KR" sz="1000" u="sng" dirty="0"/>
              <a:t>CCW</a:t>
            </a:r>
            <a:r>
              <a:rPr lang="ko-KR" altLang="en-US" sz="1000" u="sng" dirty="0"/>
              <a:t>로 </a:t>
            </a:r>
            <a:r>
              <a:rPr lang="en-US" altLang="ko-KR" sz="1000" u="sng" dirty="0"/>
              <a:t>90</a:t>
            </a:r>
            <a:r>
              <a:rPr lang="ko-KR" altLang="en-US" sz="1000" u="sng" dirty="0"/>
              <a:t>도 </a:t>
            </a:r>
            <a:r>
              <a:rPr lang="en-US" altLang="ko-KR" sz="1000" u="sng" dirty="0"/>
              <a:t>yaw</a:t>
            </a:r>
            <a:r>
              <a:rPr lang="ko-KR" altLang="en-US" sz="1000" u="sng" dirty="0"/>
              <a:t>회전</a:t>
            </a:r>
            <a:r>
              <a:rPr lang="ko-KR" altLang="en-US" sz="1000" dirty="0"/>
              <a:t>을 해야 한다</a:t>
            </a:r>
            <a:r>
              <a:rPr lang="en-US" altLang="ko-KR" sz="1000" dirty="0"/>
              <a:t>. </a:t>
            </a:r>
          </a:p>
          <a:p>
            <a:pPr marL="0" indent="0">
              <a:buNone/>
            </a:pPr>
            <a:r>
              <a:rPr lang="en-US" altLang="ko-KR" sz="1000" dirty="0"/>
              <a:t>	</a:t>
            </a:r>
            <a:r>
              <a:rPr lang="en-US" altLang="ko-KR" sz="1200" dirty="0"/>
              <a:t>2)</a:t>
            </a:r>
            <a:r>
              <a:rPr lang="ko-KR" altLang="en-US" sz="1200" dirty="0"/>
              <a:t>어디에 위치해 있는지</a:t>
            </a:r>
            <a:r>
              <a:rPr lang="en-US" altLang="ko-KR" sz="1200" dirty="0"/>
              <a:t>? (== </a:t>
            </a:r>
            <a:r>
              <a:rPr lang="ko-KR" altLang="en-US" sz="1200" dirty="0"/>
              <a:t>평행이동</a:t>
            </a:r>
            <a:r>
              <a:rPr lang="en-US" altLang="ko-KR" sz="1200" dirty="0"/>
              <a:t>)</a:t>
            </a:r>
          </a:p>
          <a:p>
            <a:pPr marL="0" indent="0">
              <a:buNone/>
            </a:pPr>
            <a:r>
              <a:rPr lang="en-US" altLang="ko-KR" sz="1200" dirty="0"/>
              <a:t>	</a:t>
            </a:r>
            <a:r>
              <a:rPr lang="ko-KR" altLang="en-US" sz="1200" dirty="0"/>
              <a:t>초기 구상했던 차들의 좌표를 변환 행렬에 대입한다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	(</a:t>
            </a:r>
            <a:r>
              <a:rPr lang="ko-KR" altLang="en-US" sz="1200" dirty="0"/>
              <a:t>다음 슬라이드</a:t>
            </a:r>
            <a:r>
              <a:rPr lang="en-US" altLang="ko-KR" sz="1200" dirty="0"/>
              <a:t>) : </a:t>
            </a:r>
            <a:r>
              <a:rPr lang="ko-KR" altLang="en-US" sz="1200" dirty="0"/>
              <a:t>위의 초기값들을 코드로 구현</a:t>
            </a:r>
            <a:endParaRPr lang="en-US" altLang="ko-KR" sz="1200" dirty="0"/>
          </a:p>
          <a:p>
            <a:pPr marL="0" indent="0">
              <a:buNone/>
            </a:pPr>
            <a:endParaRPr lang="en-US" altLang="ko-KR" sz="1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C85595-84CD-3871-6BAF-C155E1C86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1510"/>
            <a:ext cx="4841980" cy="622069"/>
          </a:xfrm>
          <a:prstGeom prst="rect">
            <a:avLst/>
          </a:prstGeom>
        </p:spPr>
      </p:pic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DE071C3E-05DC-2A21-F72E-2FEF624D49FC}"/>
              </a:ext>
            </a:extLst>
          </p:cNvPr>
          <p:cNvCxnSpPr>
            <a:cxnSpLocks/>
          </p:cNvCxnSpPr>
          <p:nvPr/>
        </p:nvCxnSpPr>
        <p:spPr>
          <a:xfrm>
            <a:off x="5607513" y="1602544"/>
            <a:ext cx="2760580" cy="91000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62894AF0-8071-4047-7159-76DCCD885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093" y="986367"/>
            <a:ext cx="3310216" cy="305236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F6CAA8-A32D-D59F-5815-DECFD6D21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093" y="4205924"/>
            <a:ext cx="2869048" cy="2496121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94D1F5F-55D0-595D-188E-6ADED6C5A3A8}"/>
              </a:ext>
            </a:extLst>
          </p:cNvPr>
          <p:cNvCxnSpPr/>
          <p:nvPr/>
        </p:nvCxnSpPr>
        <p:spPr>
          <a:xfrm>
            <a:off x="932567" y="6182797"/>
            <a:ext cx="19923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구부러짐 23">
            <a:extLst>
              <a:ext uri="{FF2B5EF4-FFF2-40B4-BE49-F238E27FC236}">
                <a16:creationId xmlns:a16="http://schemas.microsoft.com/office/drawing/2014/main" id="{FEF486E2-A606-1A4D-C01D-8EB7D978E587}"/>
              </a:ext>
            </a:extLst>
          </p:cNvPr>
          <p:cNvCxnSpPr>
            <a:cxnSpLocks/>
          </p:cNvCxnSpPr>
          <p:nvPr/>
        </p:nvCxnSpPr>
        <p:spPr>
          <a:xfrm flipV="1">
            <a:off x="2923102" y="5453984"/>
            <a:ext cx="5478803" cy="72881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511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9DE88-4693-5D9E-C158-E9619208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코드 작성 전 구상 </a:t>
            </a:r>
            <a:r>
              <a:rPr lang="en-US" altLang="ko-KR" dirty="0"/>
              <a:t>::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D611FD-60DA-485C-D08B-60D06C8C8B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" y="928888"/>
            <a:ext cx="3130760" cy="5868230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ko-KR" altLang="en-US" sz="1800" b="0" i="0" dirty="0">
                <a:effectLst/>
                <a:latin typeface="Menlo"/>
              </a:rPr>
            </a:br>
            <a:r>
              <a:rPr lang="en-US" altLang="ko-KR" sz="1000" b="0" i="0" dirty="0" err="1">
                <a:effectLst/>
                <a:latin typeface="Menlo"/>
              </a:rPr>
              <a:t>mycar_yaw</a:t>
            </a:r>
            <a:r>
              <a:rPr lang="en-US" altLang="ko-KR" sz="1000" b="0" i="0" dirty="0">
                <a:effectLst/>
                <a:latin typeface="Menlo"/>
              </a:rPr>
              <a:t>=270/180*pi;</a:t>
            </a:r>
          </a:p>
          <a:p>
            <a:pPr marL="0" indent="0">
              <a:buNone/>
            </a:pPr>
            <a:r>
              <a:rPr lang="en-US" altLang="ko-KR" sz="1000" b="0" i="0" dirty="0" err="1">
                <a:effectLst/>
                <a:latin typeface="Menlo"/>
              </a:rPr>
              <a:t>mycar_Rz</a:t>
            </a:r>
            <a:r>
              <a:rPr lang="en-US" altLang="ko-KR" sz="1000" b="0" i="0" dirty="0">
                <a:effectLst/>
                <a:latin typeface="Menlo"/>
              </a:rPr>
              <a:t>=[2*cos(</a:t>
            </a:r>
            <a:r>
              <a:rPr lang="en-US" altLang="ko-KR" sz="1000" b="0" i="0" dirty="0" err="1">
                <a:effectLst/>
                <a:latin typeface="Menlo"/>
              </a:rPr>
              <a:t>mycar_yaw</a:t>
            </a:r>
            <a:r>
              <a:rPr lang="en-US" altLang="ko-KR" sz="1000" b="0" i="0" dirty="0">
                <a:effectLst/>
                <a:latin typeface="Menlo"/>
              </a:rPr>
              <a:t>) 2*-sin(</a:t>
            </a:r>
            <a:r>
              <a:rPr lang="en-US" altLang="ko-KR" sz="1000" b="0" i="0" dirty="0" err="1">
                <a:effectLst/>
                <a:latin typeface="Menlo"/>
              </a:rPr>
              <a:t>mycar_yaw</a:t>
            </a:r>
            <a:r>
              <a:rPr lang="en-US" altLang="ko-KR" sz="1000" b="0" i="0" dirty="0">
                <a:effectLst/>
                <a:latin typeface="Menlo"/>
              </a:rPr>
              <a:t>) 0 250;</a:t>
            </a:r>
          </a:p>
          <a:p>
            <a:pPr marL="0" indent="0">
              <a:buNone/>
            </a:pPr>
            <a:r>
              <a:rPr lang="en-US" altLang="ko-KR" sz="1000" b="0" i="0" dirty="0">
                <a:effectLst/>
                <a:latin typeface="Menlo"/>
              </a:rPr>
              <a:t>2*sin(</a:t>
            </a:r>
            <a:r>
              <a:rPr lang="en-US" altLang="ko-KR" sz="1000" b="0" i="0" dirty="0" err="1">
                <a:effectLst/>
                <a:latin typeface="Menlo"/>
              </a:rPr>
              <a:t>mycar_yaw</a:t>
            </a:r>
            <a:r>
              <a:rPr lang="en-US" altLang="ko-KR" sz="1000" b="0" i="0" dirty="0">
                <a:effectLst/>
                <a:latin typeface="Menlo"/>
              </a:rPr>
              <a:t>) 2*cos(</a:t>
            </a:r>
            <a:r>
              <a:rPr lang="en-US" altLang="ko-KR" sz="1000" b="0" i="0" dirty="0" err="1">
                <a:effectLst/>
                <a:latin typeface="Menlo"/>
              </a:rPr>
              <a:t>mycar_yaw</a:t>
            </a:r>
            <a:r>
              <a:rPr lang="en-US" altLang="ko-KR" sz="1000" b="0" i="0" dirty="0">
                <a:effectLst/>
                <a:latin typeface="Menlo"/>
              </a:rPr>
              <a:t>) 0 -1400;</a:t>
            </a:r>
          </a:p>
          <a:p>
            <a:pPr marL="0" indent="0">
              <a:buNone/>
            </a:pPr>
            <a:r>
              <a:rPr lang="en-US" altLang="ko-KR" sz="1000" b="0" i="0" dirty="0">
                <a:effectLst/>
                <a:latin typeface="Menlo"/>
              </a:rPr>
              <a:t>0 0 1 0;</a:t>
            </a:r>
          </a:p>
          <a:p>
            <a:pPr marL="0" indent="0">
              <a:buNone/>
            </a:pPr>
            <a:r>
              <a:rPr lang="en-US" altLang="ko-KR" sz="1000" b="0" i="0" dirty="0">
                <a:effectLst/>
                <a:latin typeface="Menlo"/>
              </a:rPr>
              <a:t>0 0 0 1];</a:t>
            </a:r>
          </a:p>
          <a:p>
            <a:pPr marL="0" indent="0">
              <a:buNone/>
            </a:pPr>
            <a:endParaRPr lang="en-US" altLang="ko-KR" sz="1800" b="0" i="0" dirty="0">
              <a:effectLst/>
              <a:latin typeface="Menlo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D4BC7428-3CFC-187F-3CA9-911740FE1F1E}"/>
              </a:ext>
            </a:extLst>
          </p:cNvPr>
          <p:cNvSpPr txBox="1">
            <a:spLocks/>
          </p:cNvSpPr>
          <p:nvPr/>
        </p:nvSpPr>
        <p:spPr>
          <a:xfrm>
            <a:off x="5930480" y="989770"/>
            <a:ext cx="2989462" cy="5868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000" b="0" i="0" dirty="0"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effectLst/>
                <a:latin typeface="Menlo"/>
              </a:rPr>
              <a:t>car4_yaw=0/180*pi;</a:t>
            </a:r>
          </a:p>
          <a:p>
            <a:pPr marL="0" indent="0">
              <a:buNone/>
            </a:pPr>
            <a:r>
              <a:rPr lang="en-US" altLang="ko-KR" sz="1000" b="0" i="0" dirty="0">
                <a:effectLst/>
                <a:latin typeface="Menlo"/>
              </a:rPr>
              <a:t>car4_Rz=[2*cos(car4_yaw) 2*-sin(car4_yaw) 0 800;</a:t>
            </a:r>
          </a:p>
          <a:p>
            <a:pPr marL="0" indent="0">
              <a:buNone/>
            </a:pPr>
            <a:r>
              <a:rPr lang="en-US" altLang="ko-KR" sz="1000" b="0" i="0" dirty="0">
                <a:effectLst/>
                <a:latin typeface="Menlo"/>
              </a:rPr>
              <a:t>2*sin(car4_yaw) 2*cos(car4_yaw) 0 250;</a:t>
            </a:r>
          </a:p>
          <a:p>
            <a:pPr marL="0" indent="0">
              <a:buNone/>
            </a:pPr>
            <a:r>
              <a:rPr lang="en-US" altLang="ko-KR" sz="1000" b="0" i="0" dirty="0">
                <a:effectLst/>
                <a:latin typeface="Menlo"/>
              </a:rPr>
              <a:t>0 0 1 0;</a:t>
            </a:r>
          </a:p>
          <a:p>
            <a:pPr marL="0" indent="0">
              <a:buNone/>
            </a:pPr>
            <a:r>
              <a:rPr lang="en-US" altLang="ko-KR" sz="1000" b="0" i="0" dirty="0">
                <a:effectLst/>
                <a:latin typeface="Menlo"/>
              </a:rPr>
              <a:t>0 0 0 1];</a:t>
            </a:r>
          </a:p>
          <a:p>
            <a:pPr marL="0" indent="0">
              <a:buNone/>
            </a:pPr>
            <a:endParaRPr lang="en-US" altLang="ko-KR" sz="1000" dirty="0"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effectLst/>
                <a:latin typeface="Menlo"/>
              </a:rPr>
              <a:t>car5_yaw=0/180*pi;</a:t>
            </a:r>
          </a:p>
          <a:p>
            <a:pPr marL="0" indent="0">
              <a:buNone/>
            </a:pPr>
            <a:r>
              <a:rPr lang="en-US" altLang="ko-KR" sz="1000" b="0" i="0" dirty="0">
                <a:effectLst/>
                <a:latin typeface="Menlo"/>
              </a:rPr>
              <a:t>car5_Rz=[2*cos(car5_yaw) 2*-sin(car5_yaw) 0 1100;</a:t>
            </a:r>
          </a:p>
          <a:p>
            <a:pPr marL="0" indent="0">
              <a:buNone/>
            </a:pPr>
            <a:r>
              <a:rPr lang="en-US" altLang="ko-KR" sz="1000" b="0" i="0" dirty="0">
                <a:effectLst/>
                <a:latin typeface="Menlo"/>
              </a:rPr>
              <a:t>2*sin(car5_yaw) 2*cos(car5_yaw) 0 250;</a:t>
            </a:r>
          </a:p>
          <a:p>
            <a:pPr marL="0" indent="0">
              <a:buNone/>
            </a:pPr>
            <a:r>
              <a:rPr lang="en-US" altLang="ko-KR" sz="1000" b="0" i="0" dirty="0">
                <a:effectLst/>
                <a:latin typeface="Menlo"/>
              </a:rPr>
              <a:t>0 0 1 0;</a:t>
            </a:r>
          </a:p>
          <a:p>
            <a:pPr marL="0" indent="0">
              <a:buNone/>
            </a:pPr>
            <a:r>
              <a:rPr lang="en-US" altLang="ko-KR" sz="1000" b="0" i="0" dirty="0">
                <a:effectLst/>
                <a:latin typeface="Menlo"/>
              </a:rPr>
              <a:t>0 0 0 1];</a:t>
            </a:r>
            <a:endParaRPr lang="en-US" altLang="ko-KR" sz="1000" dirty="0"/>
          </a:p>
          <a:p>
            <a:pPr marL="0" indent="0">
              <a:buNone/>
            </a:pPr>
            <a:endParaRPr lang="en-US" altLang="ko-KR" sz="1000" b="0" i="0" dirty="0"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effectLst/>
                <a:latin typeface="Menlo"/>
              </a:rPr>
              <a:t>car6_yaw=0/180*pi;</a:t>
            </a:r>
          </a:p>
          <a:p>
            <a:pPr marL="0" indent="0">
              <a:buNone/>
            </a:pPr>
            <a:r>
              <a:rPr lang="en-US" altLang="ko-KR" sz="1000" b="0" i="0" dirty="0">
                <a:effectLst/>
                <a:latin typeface="Menlo"/>
              </a:rPr>
              <a:t>car6_Rz=[2*cos(car6_yaw) 2*-sin(car6_yaw) 0 1400;</a:t>
            </a:r>
          </a:p>
          <a:p>
            <a:pPr marL="0" indent="0">
              <a:buNone/>
            </a:pPr>
            <a:r>
              <a:rPr lang="en-US" altLang="ko-KR" sz="1000" b="0" i="0" dirty="0">
                <a:effectLst/>
                <a:latin typeface="Menlo"/>
              </a:rPr>
              <a:t>2*sin(car6_yaw) 2*cos(car6_yaw) 0 250;</a:t>
            </a:r>
          </a:p>
          <a:p>
            <a:pPr marL="0" indent="0">
              <a:buNone/>
            </a:pPr>
            <a:r>
              <a:rPr lang="en-US" altLang="ko-KR" sz="1000" b="0" i="0" dirty="0">
                <a:effectLst/>
                <a:latin typeface="Menlo"/>
              </a:rPr>
              <a:t>0 0 1 0;</a:t>
            </a:r>
          </a:p>
          <a:p>
            <a:pPr marL="0" indent="0">
              <a:buNone/>
            </a:pPr>
            <a:r>
              <a:rPr lang="en-US" altLang="ko-KR" sz="1000" b="0" i="0" dirty="0">
                <a:effectLst/>
                <a:latin typeface="Menlo"/>
              </a:rPr>
              <a:t>0 0 0 1];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A1B51F62-2E46-F9AC-CA60-195668663C50}"/>
              </a:ext>
            </a:extLst>
          </p:cNvPr>
          <p:cNvSpPr txBox="1">
            <a:spLocks/>
          </p:cNvSpPr>
          <p:nvPr/>
        </p:nvSpPr>
        <p:spPr>
          <a:xfrm>
            <a:off x="3082315" y="1166794"/>
            <a:ext cx="3179206" cy="5868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000" b="0" i="0" dirty="0">
                <a:effectLst/>
                <a:latin typeface="Menlo"/>
              </a:rPr>
              <a:t>car1_yaw=180/180*pi;</a:t>
            </a:r>
          </a:p>
          <a:p>
            <a:pPr marL="0" indent="0">
              <a:buNone/>
            </a:pPr>
            <a:r>
              <a:rPr lang="en-US" altLang="ko-KR" sz="1000" b="0" i="0" dirty="0">
                <a:effectLst/>
                <a:latin typeface="Menlo"/>
              </a:rPr>
              <a:t>car1_Rz=[2*cos(car1_yaw) 2*-sin(car1_yaw) 0 -600;</a:t>
            </a:r>
          </a:p>
          <a:p>
            <a:pPr marL="0" indent="0">
              <a:buNone/>
            </a:pPr>
            <a:r>
              <a:rPr lang="en-US" altLang="ko-KR" sz="1000" b="0" i="0" dirty="0">
                <a:effectLst/>
                <a:latin typeface="Menlo"/>
              </a:rPr>
              <a:t>2*sin(car1_yaw) 2*cos(car1_yaw) 0 -250;</a:t>
            </a:r>
          </a:p>
          <a:p>
            <a:pPr marL="0" indent="0">
              <a:buNone/>
            </a:pPr>
            <a:r>
              <a:rPr lang="en-US" altLang="ko-KR" sz="1000" b="0" i="0" dirty="0">
                <a:effectLst/>
                <a:latin typeface="Menlo"/>
              </a:rPr>
              <a:t>0 0 1 0;</a:t>
            </a:r>
          </a:p>
          <a:p>
            <a:pPr marL="0" indent="0">
              <a:buNone/>
            </a:pPr>
            <a:r>
              <a:rPr lang="en-US" altLang="ko-KR" sz="1000" b="0" i="0" dirty="0">
                <a:effectLst/>
                <a:latin typeface="Menlo"/>
              </a:rPr>
              <a:t>0 0 0 1];</a:t>
            </a:r>
          </a:p>
          <a:p>
            <a:pPr marL="0" indent="0">
              <a:buNone/>
            </a:pPr>
            <a:endParaRPr lang="en-US" altLang="ko-KR" sz="1000" b="0" i="0" dirty="0"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effectLst/>
                <a:latin typeface="Menlo"/>
              </a:rPr>
              <a:t>car2_yaw=180/180*pi;</a:t>
            </a:r>
          </a:p>
          <a:p>
            <a:pPr marL="0" indent="0">
              <a:buNone/>
            </a:pPr>
            <a:r>
              <a:rPr lang="en-US" altLang="ko-KR" sz="1000" b="0" i="0" dirty="0">
                <a:effectLst/>
                <a:latin typeface="Menlo"/>
              </a:rPr>
              <a:t>car2_Rz=[2*cos(car2_yaw) 2*-sin(car2_yaw) 0 -900;</a:t>
            </a:r>
          </a:p>
          <a:p>
            <a:pPr marL="0" indent="0">
              <a:buNone/>
            </a:pPr>
            <a:r>
              <a:rPr lang="en-US" altLang="ko-KR" sz="1000" b="0" i="0" dirty="0">
                <a:effectLst/>
                <a:latin typeface="Menlo"/>
              </a:rPr>
              <a:t>2*sin(car2_yaw) 2*cos(car2_yaw) 0 -250;</a:t>
            </a:r>
          </a:p>
          <a:p>
            <a:pPr marL="0" indent="0">
              <a:buNone/>
            </a:pPr>
            <a:r>
              <a:rPr lang="en-US" altLang="ko-KR" sz="1000" b="0" i="0" dirty="0">
                <a:effectLst/>
                <a:latin typeface="Menlo"/>
              </a:rPr>
              <a:t>0 0 1 0;</a:t>
            </a:r>
          </a:p>
          <a:p>
            <a:pPr marL="0" indent="0">
              <a:buNone/>
            </a:pPr>
            <a:r>
              <a:rPr lang="en-US" altLang="ko-KR" sz="1000" b="0" i="0" dirty="0">
                <a:effectLst/>
                <a:latin typeface="Menlo"/>
              </a:rPr>
              <a:t>0 0 0 1];</a:t>
            </a:r>
          </a:p>
          <a:p>
            <a:pPr marL="0" indent="0">
              <a:buNone/>
            </a:pPr>
            <a:endParaRPr lang="en-US" altLang="ko-KR" sz="1000" b="0" i="0" dirty="0"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effectLst/>
                <a:latin typeface="Menlo"/>
              </a:rPr>
              <a:t>car3_yaw=180/180*pi;</a:t>
            </a:r>
          </a:p>
          <a:p>
            <a:pPr marL="0" indent="0">
              <a:buNone/>
            </a:pPr>
            <a:r>
              <a:rPr lang="en-US" altLang="ko-KR" sz="1000" b="0" i="0" dirty="0">
                <a:effectLst/>
                <a:latin typeface="Menlo"/>
              </a:rPr>
              <a:t>car3_Rz=[2*cos(car3_yaw) 2*-sin(car3_yaw) 0 -1200;</a:t>
            </a:r>
          </a:p>
          <a:p>
            <a:pPr marL="0" indent="0">
              <a:buNone/>
            </a:pPr>
            <a:r>
              <a:rPr lang="en-US" altLang="ko-KR" sz="1000" b="0" i="0" dirty="0">
                <a:effectLst/>
                <a:latin typeface="Menlo"/>
              </a:rPr>
              <a:t>2*sin(car3_yaw) 2*cos(car3_yaw) 0 -250;</a:t>
            </a:r>
          </a:p>
          <a:p>
            <a:pPr marL="0" indent="0">
              <a:buNone/>
            </a:pPr>
            <a:r>
              <a:rPr lang="en-US" altLang="ko-KR" sz="1000" b="0" i="0" dirty="0">
                <a:effectLst/>
                <a:latin typeface="Menlo"/>
              </a:rPr>
              <a:t>0 0 1 0;</a:t>
            </a:r>
          </a:p>
          <a:p>
            <a:pPr marL="0" indent="0">
              <a:buNone/>
            </a:pPr>
            <a:r>
              <a:rPr lang="en-US" altLang="ko-KR" sz="1000" b="0" i="0" dirty="0">
                <a:effectLst/>
                <a:latin typeface="Menlo"/>
              </a:rPr>
              <a:t>0 0 0 1];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B0AC8EDB-3DB9-B768-9C73-9CFBCB6ABE83}"/>
              </a:ext>
            </a:extLst>
          </p:cNvPr>
          <p:cNvSpPr txBox="1">
            <a:spLocks/>
          </p:cNvSpPr>
          <p:nvPr/>
        </p:nvSpPr>
        <p:spPr>
          <a:xfrm>
            <a:off x="8919942" y="1169496"/>
            <a:ext cx="3411338" cy="5868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000" b="0" i="0" dirty="0">
                <a:effectLst/>
                <a:latin typeface="Menlo"/>
              </a:rPr>
              <a:t>car7_yaw=90/180*pi;</a:t>
            </a:r>
            <a:endParaRPr lang="en-US" altLang="ko-KR" sz="1000" dirty="0"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effectLst/>
                <a:latin typeface="Menlo"/>
              </a:rPr>
              <a:t>car7_Rz=[2*cos(car7_yaw) 2*-sin(car7_yaw) 0 -250;</a:t>
            </a:r>
          </a:p>
          <a:p>
            <a:pPr marL="0" indent="0">
              <a:buNone/>
            </a:pPr>
            <a:r>
              <a:rPr lang="en-US" altLang="ko-KR" sz="1000" b="0" i="0" dirty="0">
                <a:effectLst/>
                <a:latin typeface="Menlo"/>
              </a:rPr>
              <a:t>2*sin(car7_yaw) 2*cos(car7_yaw) 0 900;</a:t>
            </a:r>
          </a:p>
          <a:p>
            <a:pPr marL="0" indent="0">
              <a:buNone/>
            </a:pPr>
            <a:r>
              <a:rPr lang="en-US" altLang="ko-KR" sz="1000" b="0" i="0" dirty="0">
                <a:effectLst/>
                <a:latin typeface="Menlo"/>
              </a:rPr>
              <a:t>0 0 1 0;</a:t>
            </a:r>
          </a:p>
          <a:p>
            <a:pPr marL="0" indent="0">
              <a:buNone/>
            </a:pPr>
            <a:r>
              <a:rPr lang="en-US" altLang="ko-KR" sz="1000" b="0" i="0" dirty="0">
                <a:effectLst/>
                <a:latin typeface="Menlo"/>
              </a:rPr>
              <a:t>0 0 0 1];</a:t>
            </a:r>
          </a:p>
          <a:p>
            <a:pPr marL="0" indent="0">
              <a:buNone/>
            </a:pPr>
            <a:endParaRPr lang="en-US" altLang="ko-KR" sz="1000" b="0" i="0" dirty="0"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effectLst/>
                <a:latin typeface="Menlo"/>
              </a:rPr>
              <a:t>car8_yaw=90/180*pi;</a:t>
            </a:r>
          </a:p>
          <a:p>
            <a:pPr marL="0" indent="0">
              <a:buNone/>
            </a:pPr>
            <a:r>
              <a:rPr lang="en-US" altLang="ko-KR" sz="1000" b="0" i="0" dirty="0">
                <a:effectLst/>
                <a:latin typeface="Menlo"/>
              </a:rPr>
              <a:t>car8_Rz=[2*cos(car8_yaw) 2*-sin(car8_yaw) 0 -250;</a:t>
            </a:r>
          </a:p>
          <a:p>
            <a:pPr marL="0" indent="0">
              <a:buNone/>
            </a:pPr>
            <a:r>
              <a:rPr lang="en-US" altLang="ko-KR" sz="1000" b="0" i="0" dirty="0">
                <a:effectLst/>
                <a:latin typeface="Menlo"/>
              </a:rPr>
              <a:t>2*sin(car8_yaw) 2*cos(car8_yaw) 0 1200;</a:t>
            </a:r>
          </a:p>
          <a:p>
            <a:pPr marL="0" indent="0">
              <a:buNone/>
            </a:pPr>
            <a:r>
              <a:rPr lang="en-US" altLang="ko-KR" sz="1000" b="0" i="0" dirty="0">
                <a:effectLst/>
                <a:latin typeface="Menlo"/>
              </a:rPr>
              <a:t>0 0 1 0;</a:t>
            </a:r>
          </a:p>
          <a:p>
            <a:pPr marL="0" indent="0">
              <a:buNone/>
            </a:pPr>
            <a:r>
              <a:rPr lang="en-US" altLang="ko-KR" sz="1000" b="0" i="0" dirty="0">
                <a:effectLst/>
                <a:latin typeface="Menlo"/>
              </a:rPr>
              <a:t>0 0 0 1];</a:t>
            </a:r>
          </a:p>
          <a:p>
            <a:pPr marL="0" indent="0">
              <a:buNone/>
            </a:pPr>
            <a:endParaRPr lang="en-US" altLang="ko-KR" sz="1000" b="0" i="0" dirty="0"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effectLst/>
                <a:latin typeface="Menlo"/>
              </a:rPr>
              <a:t>car9_yaw=90/180*pi;</a:t>
            </a:r>
          </a:p>
          <a:p>
            <a:pPr marL="0" indent="0">
              <a:buNone/>
            </a:pPr>
            <a:r>
              <a:rPr lang="en-US" altLang="ko-KR" sz="1000" b="0" i="0" dirty="0">
                <a:effectLst/>
                <a:latin typeface="Menlo"/>
              </a:rPr>
              <a:t>car9_Rz=[2*cos(car9_yaw) 2*-sin(car9_yaw) 0 -250;</a:t>
            </a:r>
          </a:p>
          <a:p>
            <a:pPr marL="0" indent="0">
              <a:buNone/>
            </a:pPr>
            <a:r>
              <a:rPr lang="en-US" altLang="ko-KR" sz="1000" b="0" i="0" dirty="0">
                <a:effectLst/>
                <a:latin typeface="Menlo"/>
              </a:rPr>
              <a:t>2*sin(car9_yaw) 2*cos(car9_yaw) 0 1500;</a:t>
            </a:r>
          </a:p>
          <a:p>
            <a:pPr marL="0" indent="0">
              <a:buNone/>
            </a:pPr>
            <a:r>
              <a:rPr lang="en-US" altLang="ko-KR" sz="1000" b="0" i="0" dirty="0">
                <a:effectLst/>
                <a:latin typeface="Menlo"/>
              </a:rPr>
              <a:t>0 0 1 0;</a:t>
            </a:r>
          </a:p>
          <a:p>
            <a:pPr marL="0" indent="0">
              <a:buNone/>
            </a:pPr>
            <a:r>
              <a:rPr lang="en-US" altLang="ko-KR" sz="1000" b="0" i="0" dirty="0">
                <a:effectLst/>
                <a:latin typeface="Menlo"/>
              </a:rPr>
              <a:t>0 0 0 1];</a:t>
            </a:r>
            <a:endParaRPr lang="en-US" altLang="ko-KR" sz="1000" dirty="0"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059421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9DE88-4693-5D9E-C158-E9619208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코드 작성 전 구상 </a:t>
            </a:r>
            <a:r>
              <a:rPr lang="en-US" altLang="ko-KR" dirty="0"/>
              <a:t>::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D611FD-60DA-485C-D08B-60D06C8C8B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5171" y="1219559"/>
            <a:ext cx="11433028" cy="5078295"/>
          </a:xfrm>
        </p:spPr>
        <p:txBody>
          <a:bodyPr>
            <a:normAutofit/>
          </a:bodyPr>
          <a:lstStyle/>
          <a:p>
            <a:pPr marL="342900" indent="-342900">
              <a:buAutoNum type="arabicPeriod" startAt="3"/>
            </a:pPr>
            <a:r>
              <a:rPr lang="en-US" altLang="ko-KR" sz="1800" b="1" dirty="0"/>
              <a:t>Tesla FSD </a:t>
            </a:r>
            <a:r>
              <a:rPr lang="ko-KR" altLang="en-US" sz="1800" b="1" dirty="0"/>
              <a:t>영상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허공에서의 시점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운전자 시점을 만드는 것</a:t>
            </a:r>
            <a:endParaRPr lang="en-US" altLang="ko-KR" sz="1800" b="1" dirty="0"/>
          </a:p>
          <a:p>
            <a:pPr marL="0" indent="0">
              <a:buNone/>
            </a:pPr>
            <a:r>
              <a:rPr lang="en-US" altLang="ko-KR" sz="1800" b="1" dirty="0">
                <a:latin typeface="Menlo"/>
              </a:rPr>
              <a:t>4.   </a:t>
            </a:r>
            <a:r>
              <a:rPr lang="ko-KR" altLang="en-US" sz="1800" b="1" dirty="0">
                <a:latin typeface="Menlo"/>
              </a:rPr>
              <a:t>위의 </a:t>
            </a:r>
            <a:r>
              <a:rPr lang="en-US" altLang="ko-KR" sz="1800" b="1" dirty="0">
                <a:latin typeface="Menlo"/>
              </a:rPr>
              <a:t>3</a:t>
            </a:r>
            <a:r>
              <a:rPr lang="ko-KR" altLang="en-US" sz="1800" b="1" dirty="0">
                <a:latin typeface="Menlo"/>
              </a:rPr>
              <a:t>가지 영상을 하나의 </a:t>
            </a:r>
            <a:r>
              <a:rPr lang="en-US" altLang="ko-KR" sz="1800" b="1" dirty="0" err="1">
                <a:latin typeface="Menlo"/>
              </a:rPr>
              <a:t>figur</a:t>
            </a:r>
            <a:r>
              <a:rPr lang="ko-KR" altLang="en-US" sz="1800" b="1" dirty="0">
                <a:latin typeface="Menlo"/>
              </a:rPr>
              <a:t>창에 나타내는 것</a:t>
            </a:r>
            <a:endParaRPr lang="en-US" altLang="ko-KR" sz="1800" b="1" dirty="0">
              <a:latin typeface="Menlo"/>
            </a:endParaRPr>
          </a:p>
          <a:p>
            <a:pPr marL="0" indent="0">
              <a:buNone/>
            </a:pPr>
            <a:endParaRPr lang="en-US" altLang="ko-KR" sz="1800" dirty="0">
              <a:latin typeface="Menlo"/>
            </a:endParaRPr>
          </a:p>
          <a:p>
            <a:pPr marL="0" indent="0">
              <a:buNone/>
            </a:pPr>
            <a:r>
              <a:rPr lang="ko-KR" altLang="en-US" sz="1800" dirty="0">
                <a:latin typeface="Menlo"/>
              </a:rPr>
              <a:t>구상 </a:t>
            </a:r>
            <a:r>
              <a:rPr lang="en-US" altLang="ko-KR" sz="1800" dirty="0">
                <a:latin typeface="Menlo"/>
              </a:rPr>
              <a:t>3</a:t>
            </a:r>
            <a:r>
              <a:rPr lang="ko-KR" altLang="en-US" sz="1800" dirty="0">
                <a:latin typeface="Menlo"/>
              </a:rPr>
              <a:t>과 </a:t>
            </a:r>
            <a:r>
              <a:rPr lang="en-US" altLang="ko-KR" sz="1800" dirty="0">
                <a:latin typeface="Menlo"/>
              </a:rPr>
              <a:t>4</a:t>
            </a:r>
            <a:r>
              <a:rPr lang="ko-KR" altLang="en-US" sz="1800" dirty="0">
                <a:latin typeface="Menlo"/>
              </a:rPr>
              <a:t>를 구현해야 한다고 인지만 하고 있었고 구체적인 구상은 하지 않았다</a:t>
            </a:r>
            <a:r>
              <a:rPr lang="en-US" altLang="ko-KR" sz="1800" dirty="0">
                <a:latin typeface="Menlo"/>
              </a:rPr>
              <a:t>.</a:t>
            </a:r>
          </a:p>
          <a:p>
            <a:pPr marL="0" indent="0">
              <a:buNone/>
            </a:pPr>
            <a:r>
              <a:rPr lang="ko-KR" altLang="en-US" sz="1800" dirty="0">
                <a:latin typeface="Menlo"/>
              </a:rPr>
              <a:t>우선적으로 구상</a:t>
            </a:r>
            <a:r>
              <a:rPr lang="en-US" altLang="ko-KR" sz="1800" dirty="0">
                <a:latin typeface="Menlo"/>
              </a:rPr>
              <a:t>1</a:t>
            </a:r>
            <a:r>
              <a:rPr lang="ko-KR" altLang="en-US" sz="1800" dirty="0">
                <a:latin typeface="Menlo"/>
              </a:rPr>
              <a:t>과 </a:t>
            </a:r>
            <a:r>
              <a:rPr lang="en-US" altLang="ko-KR" sz="1800" dirty="0">
                <a:latin typeface="Menlo"/>
              </a:rPr>
              <a:t>2</a:t>
            </a:r>
            <a:r>
              <a:rPr lang="ko-KR" altLang="en-US" sz="1800" dirty="0">
                <a:latin typeface="Menlo"/>
              </a:rPr>
              <a:t>를 통해 도로와 차들이 움직이는 것을 구현한 후에 </a:t>
            </a:r>
            <a:endParaRPr lang="en-US" altLang="ko-KR" sz="1800" dirty="0">
              <a:latin typeface="Menlo"/>
            </a:endParaRPr>
          </a:p>
          <a:p>
            <a:pPr marL="0" indent="0">
              <a:buNone/>
            </a:pPr>
            <a:r>
              <a:rPr lang="en-US" altLang="ko-KR" sz="1800" dirty="0">
                <a:latin typeface="Menlo"/>
              </a:rPr>
              <a:t>3</a:t>
            </a:r>
            <a:r>
              <a:rPr lang="ko-KR" altLang="en-US" sz="1800" dirty="0">
                <a:latin typeface="Menlo"/>
              </a:rPr>
              <a:t>과 </a:t>
            </a:r>
            <a:r>
              <a:rPr lang="en-US" altLang="ko-KR" sz="1800" dirty="0">
                <a:latin typeface="Menlo"/>
              </a:rPr>
              <a:t>4</a:t>
            </a:r>
            <a:r>
              <a:rPr lang="ko-KR" altLang="en-US" sz="1800" dirty="0">
                <a:latin typeface="Menlo"/>
              </a:rPr>
              <a:t>를 구체적으로 구상하기로 생각하였다</a:t>
            </a:r>
            <a:r>
              <a:rPr lang="en-US" altLang="ko-KR" sz="1800" dirty="0">
                <a:latin typeface="Menlo"/>
              </a:rPr>
              <a:t>.</a:t>
            </a:r>
          </a:p>
          <a:p>
            <a:pPr marL="0" indent="0">
              <a:buNone/>
            </a:pPr>
            <a:endParaRPr lang="en-US" altLang="ko-KR" sz="1800" dirty="0">
              <a:latin typeface="Menlo"/>
            </a:endParaRPr>
          </a:p>
          <a:p>
            <a:pPr marL="0" indent="0">
              <a:buNone/>
            </a:pPr>
            <a:r>
              <a:rPr lang="ko-KR" altLang="en-US" sz="1800" dirty="0">
                <a:highlight>
                  <a:srgbClr val="FFFF00"/>
                </a:highlight>
                <a:latin typeface="Menlo"/>
              </a:rPr>
              <a:t>따라서 구상 </a:t>
            </a:r>
            <a:r>
              <a:rPr lang="en-US" altLang="ko-KR" sz="1800" dirty="0">
                <a:highlight>
                  <a:srgbClr val="FFFF00"/>
                </a:highlight>
                <a:latin typeface="Menlo"/>
              </a:rPr>
              <a:t>1</a:t>
            </a:r>
            <a:r>
              <a:rPr lang="ko-KR" altLang="en-US" sz="1800" dirty="0">
                <a:highlight>
                  <a:srgbClr val="FFFF00"/>
                </a:highlight>
                <a:latin typeface="Menlo"/>
              </a:rPr>
              <a:t>과 </a:t>
            </a:r>
            <a:r>
              <a:rPr lang="en-US" altLang="ko-KR" sz="1800" dirty="0">
                <a:highlight>
                  <a:srgbClr val="FFFF00"/>
                </a:highlight>
                <a:latin typeface="Menlo"/>
              </a:rPr>
              <a:t>2</a:t>
            </a:r>
            <a:r>
              <a:rPr lang="ko-KR" altLang="en-US" sz="1800" dirty="0">
                <a:highlight>
                  <a:srgbClr val="FFFF00"/>
                </a:highlight>
                <a:latin typeface="Menlo"/>
              </a:rPr>
              <a:t>를 코드로 작성하기 시작</a:t>
            </a:r>
            <a:r>
              <a:rPr lang="en-US" altLang="ko-KR" sz="1800" dirty="0">
                <a:highlight>
                  <a:srgbClr val="FFFF00"/>
                </a:highlight>
                <a:latin typeface="Menlo"/>
              </a:rPr>
              <a:t>.</a:t>
            </a:r>
          </a:p>
          <a:p>
            <a:pPr marL="0" indent="0">
              <a:buNone/>
            </a:pPr>
            <a:r>
              <a:rPr lang="ko-KR" altLang="en-US" sz="1800" dirty="0">
                <a:highlight>
                  <a:srgbClr val="FFFF00"/>
                </a:highlight>
                <a:latin typeface="Menlo"/>
              </a:rPr>
              <a:t>구상 </a:t>
            </a:r>
            <a:r>
              <a:rPr lang="en-US" altLang="ko-KR" sz="1800" dirty="0">
                <a:highlight>
                  <a:srgbClr val="FFFF00"/>
                </a:highlight>
                <a:latin typeface="Menlo"/>
              </a:rPr>
              <a:t>3</a:t>
            </a:r>
            <a:r>
              <a:rPr lang="ko-KR" altLang="en-US" sz="1800" dirty="0">
                <a:highlight>
                  <a:srgbClr val="FFFF00"/>
                </a:highlight>
                <a:latin typeface="Menlo"/>
              </a:rPr>
              <a:t>과 </a:t>
            </a:r>
            <a:r>
              <a:rPr lang="en-US" altLang="ko-KR" sz="1800" dirty="0">
                <a:highlight>
                  <a:srgbClr val="FFFF00"/>
                </a:highlight>
                <a:latin typeface="Menlo"/>
              </a:rPr>
              <a:t>4</a:t>
            </a:r>
            <a:r>
              <a:rPr lang="ko-KR" altLang="en-US" sz="1800" dirty="0">
                <a:highlight>
                  <a:srgbClr val="FFFF00"/>
                </a:highlight>
                <a:latin typeface="Menlo"/>
              </a:rPr>
              <a:t>는 구상 </a:t>
            </a:r>
            <a:r>
              <a:rPr lang="en-US" altLang="ko-KR" sz="1800" dirty="0">
                <a:highlight>
                  <a:srgbClr val="FFFF00"/>
                </a:highlight>
                <a:latin typeface="Menlo"/>
              </a:rPr>
              <a:t>1</a:t>
            </a:r>
            <a:r>
              <a:rPr lang="ko-KR" altLang="en-US" sz="1800" dirty="0">
                <a:highlight>
                  <a:srgbClr val="FFFF00"/>
                </a:highlight>
                <a:latin typeface="Menlo"/>
              </a:rPr>
              <a:t>과 </a:t>
            </a:r>
            <a:r>
              <a:rPr lang="en-US" altLang="ko-KR" sz="1800" dirty="0">
                <a:highlight>
                  <a:srgbClr val="FFFF00"/>
                </a:highlight>
                <a:latin typeface="Menlo"/>
              </a:rPr>
              <a:t>2</a:t>
            </a:r>
            <a:r>
              <a:rPr lang="ko-KR" altLang="en-US" sz="1800" dirty="0">
                <a:highlight>
                  <a:srgbClr val="FFFF00"/>
                </a:highlight>
                <a:latin typeface="Menlo"/>
              </a:rPr>
              <a:t>를 구현한 후에 구현한다</a:t>
            </a:r>
            <a:r>
              <a:rPr lang="en-US" altLang="ko-KR" sz="1800" dirty="0">
                <a:highlight>
                  <a:srgbClr val="FFFF00"/>
                </a:highlight>
                <a:latin typeface="Menl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8752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9DE88-4693-5D9E-C158-E9619208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8255"/>
            <a:ext cx="11675252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:: </a:t>
            </a:r>
            <a:r>
              <a:rPr lang="ko-KR" altLang="en-US" sz="4400" dirty="0"/>
              <a:t>시나리오 </a:t>
            </a:r>
            <a:r>
              <a:rPr lang="en-US" altLang="ko-KR" dirty="0"/>
              <a:t>::</a:t>
            </a:r>
            <a:endParaRPr lang="ko-KR" altLang="en-US" sz="3900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0E9B72F-7F00-EB22-01B9-C28C29034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" y="1225624"/>
            <a:ext cx="5903935" cy="539165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For</a:t>
            </a:r>
            <a:r>
              <a:rPr lang="ko-KR" altLang="en-US" sz="2000" dirty="0"/>
              <a:t>문 하나로 </a:t>
            </a:r>
            <a:r>
              <a:rPr lang="en-US" altLang="ko-KR" sz="2000" dirty="0"/>
              <a:t>10</a:t>
            </a:r>
            <a:r>
              <a:rPr lang="ko-KR" altLang="en-US" sz="2000" dirty="0"/>
              <a:t>대의 차의 상태를 변환시킨다</a:t>
            </a:r>
            <a:r>
              <a:rPr lang="en-US" altLang="ko-KR" sz="20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highlight>
                  <a:srgbClr val="FFFF00"/>
                </a:highlight>
              </a:rPr>
              <a:t>My car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-&gt; </a:t>
            </a:r>
            <a:r>
              <a:rPr lang="en-US" altLang="ko-KR" sz="2000" dirty="0" err="1"/>
              <a:t>i</a:t>
            </a:r>
            <a:r>
              <a:rPr lang="en-US" altLang="ko-KR" sz="2000" dirty="0"/>
              <a:t>&lt;1200</a:t>
            </a:r>
            <a:r>
              <a:rPr lang="ko-KR" altLang="en-US" sz="2000" dirty="0"/>
              <a:t>일 때 </a:t>
            </a:r>
            <a:r>
              <a:rPr lang="en-US" altLang="ko-KR" sz="2000" dirty="0"/>
              <a:t>x-</a:t>
            </a:r>
            <a:r>
              <a:rPr lang="ko-KR" altLang="en-US" sz="2000" dirty="0"/>
              <a:t>방향에서 </a:t>
            </a:r>
            <a:r>
              <a:rPr lang="en-US" altLang="ko-KR" sz="2000" dirty="0"/>
              <a:t>x+</a:t>
            </a:r>
            <a:r>
              <a:rPr lang="ko-KR" altLang="en-US" sz="2000" dirty="0"/>
              <a:t>방향으로 직진한다</a:t>
            </a:r>
            <a:r>
              <a:rPr lang="en-US" altLang="ko-KR" sz="2000" dirty="0"/>
              <a:t>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-&gt; </a:t>
            </a:r>
            <a:r>
              <a:rPr lang="en-US" altLang="ko-KR" sz="2000" dirty="0" err="1"/>
              <a:t>i</a:t>
            </a:r>
            <a:r>
              <a:rPr lang="en-US" altLang="ko-KR" sz="2000" dirty="0"/>
              <a:t>&gt;=1200 &amp;&amp; </a:t>
            </a:r>
            <a:r>
              <a:rPr lang="en-US" altLang="ko-KR" sz="2000" dirty="0" err="1"/>
              <a:t>i</a:t>
            </a:r>
            <a:r>
              <a:rPr lang="en-US" altLang="ko-KR" sz="2000" dirty="0"/>
              <a:t>&lt;2700</a:t>
            </a:r>
            <a:r>
              <a:rPr lang="ko-KR" altLang="en-US" sz="2000" dirty="0"/>
              <a:t>일 때 정지한다</a:t>
            </a:r>
            <a:r>
              <a:rPr lang="en-US" altLang="ko-KR" sz="2000" dirty="0"/>
              <a:t>. (</a:t>
            </a:r>
            <a:r>
              <a:rPr lang="ko-KR" altLang="en-US" sz="2000" dirty="0"/>
              <a:t>신호대기</a:t>
            </a:r>
            <a:r>
              <a:rPr lang="en-US" altLang="ko-KR" sz="2000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-&gt; </a:t>
            </a:r>
            <a:r>
              <a:rPr lang="en-US" altLang="ko-KR" sz="2000" dirty="0" err="1"/>
              <a:t>i</a:t>
            </a:r>
            <a:r>
              <a:rPr lang="en-US" altLang="ko-KR" sz="2000" dirty="0"/>
              <a:t>&gt;=2700 &amp;&amp; </a:t>
            </a:r>
            <a:r>
              <a:rPr lang="en-US" altLang="ko-KR" sz="2000" dirty="0" err="1"/>
              <a:t>i</a:t>
            </a:r>
            <a:r>
              <a:rPr lang="en-US" altLang="ko-KR" sz="2000" dirty="0"/>
              <a:t>&lt;=3080</a:t>
            </a:r>
            <a:r>
              <a:rPr lang="ko-KR" altLang="en-US" sz="2000" dirty="0"/>
              <a:t>일 때 좌회전한다</a:t>
            </a:r>
            <a:r>
              <a:rPr lang="en-US" altLang="ko-KR" sz="20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-&gt; </a:t>
            </a:r>
            <a:r>
              <a:rPr lang="en-US" altLang="ko-KR" sz="2000" dirty="0" err="1"/>
              <a:t>i</a:t>
            </a:r>
            <a:r>
              <a:rPr lang="en-US" altLang="ko-KR" sz="2000" dirty="0"/>
              <a:t>&gt;3080</a:t>
            </a:r>
            <a:r>
              <a:rPr lang="ko-KR" altLang="en-US" sz="2000" dirty="0"/>
              <a:t>일 때 </a:t>
            </a:r>
            <a:r>
              <a:rPr lang="en-US" altLang="ko-KR" sz="2000" dirty="0"/>
              <a:t>y-</a:t>
            </a:r>
            <a:r>
              <a:rPr lang="ko-KR" altLang="en-US" sz="2000" dirty="0"/>
              <a:t>방향에서 </a:t>
            </a:r>
            <a:r>
              <a:rPr lang="en-US" altLang="ko-KR" sz="2000" dirty="0"/>
              <a:t>y+</a:t>
            </a:r>
            <a:r>
              <a:rPr lang="ko-KR" altLang="en-US" sz="2000" dirty="0"/>
              <a:t>방향으로 직진한다</a:t>
            </a:r>
            <a:endParaRPr lang="en-US" altLang="ko-KR" sz="2000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20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highlight>
                  <a:srgbClr val="FFFF00"/>
                </a:highlight>
              </a:rPr>
              <a:t>Car1~3</a:t>
            </a:r>
            <a:r>
              <a:rPr lang="en-US" altLang="ko-KR" sz="2000" dirty="0"/>
              <a:t> : y-</a:t>
            </a:r>
            <a:r>
              <a:rPr lang="ko-KR" altLang="en-US" sz="2000" dirty="0"/>
              <a:t>에서 </a:t>
            </a:r>
            <a:r>
              <a:rPr lang="en-US" altLang="ko-KR" sz="2000" dirty="0"/>
              <a:t>y+</a:t>
            </a:r>
            <a:r>
              <a:rPr lang="ko-KR" altLang="en-US" sz="2000" dirty="0"/>
              <a:t>방향으로 직진한다</a:t>
            </a:r>
            <a:endParaRPr lang="en-US" altLang="ko-KR" sz="20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highlight>
                  <a:srgbClr val="FFFF00"/>
                </a:highlight>
              </a:rPr>
              <a:t>Car4~6</a:t>
            </a:r>
            <a:r>
              <a:rPr lang="en-US" altLang="ko-KR" sz="2000" dirty="0"/>
              <a:t> : y+</a:t>
            </a:r>
            <a:r>
              <a:rPr lang="ko-KR" altLang="en-US" sz="2000" dirty="0"/>
              <a:t>에서 </a:t>
            </a:r>
            <a:r>
              <a:rPr lang="en-US" altLang="ko-KR" sz="2000" dirty="0"/>
              <a:t>y-</a:t>
            </a:r>
            <a:r>
              <a:rPr lang="ko-KR" altLang="en-US" sz="2000" dirty="0"/>
              <a:t>방향으로 직진한다</a:t>
            </a:r>
            <a:endParaRPr lang="en-US" altLang="ko-KR" sz="2000" dirty="0"/>
          </a:p>
        </p:txBody>
      </p:sp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80B1AD1F-3190-4BE6-8D09-DB856CD30A2B}"/>
              </a:ext>
            </a:extLst>
          </p:cNvPr>
          <p:cNvSpPr txBox="1">
            <a:spLocks/>
          </p:cNvSpPr>
          <p:nvPr/>
        </p:nvSpPr>
        <p:spPr>
          <a:xfrm>
            <a:off x="6046890" y="1334825"/>
            <a:ext cx="6145110" cy="5391651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highlight>
                  <a:srgbClr val="FFFF00"/>
                </a:highlight>
              </a:rPr>
              <a:t>Car7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-&gt; </a:t>
            </a:r>
            <a:r>
              <a:rPr lang="en-US" altLang="ko-KR" sz="2000" dirty="0" err="1"/>
              <a:t>i</a:t>
            </a:r>
            <a:r>
              <a:rPr lang="en-US" altLang="ko-KR" sz="2000" dirty="0"/>
              <a:t>&lt;700</a:t>
            </a:r>
            <a:r>
              <a:rPr lang="ko-KR" altLang="en-US" sz="2000" dirty="0"/>
              <a:t>일 때 </a:t>
            </a:r>
            <a:r>
              <a:rPr lang="en-US" altLang="ko-KR" sz="2000" dirty="0"/>
              <a:t>y+</a:t>
            </a:r>
            <a:r>
              <a:rPr lang="ko-KR" altLang="en-US" sz="2000" dirty="0"/>
              <a:t>에서 </a:t>
            </a:r>
            <a:r>
              <a:rPr lang="en-US" altLang="ko-KR" sz="2000" dirty="0"/>
              <a:t>y-</a:t>
            </a:r>
            <a:r>
              <a:rPr lang="ko-KR" altLang="en-US" sz="2000" dirty="0"/>
              <a:t>방향으로 직진 후</a:t>
            </a:r>
            <a:r>
              <a:rPr lang="en-US" altLang="ko-KR" sz="2000" dirty="0"/>
              <a:t> </a:t>
            </a:r>
            <a:r>
              <a:rPr lang="ko-KR" altLang="en-US" sz="2000" dirty="0"/>
              <a:t>정지한다 </a:t>
            </a:r>
            <a:r>
              <a:rPr lang="en-US" altLang="ko-KR" sz="2000" dirty="0"/>
              <a:t>(</a:t>
            </a:r>
            <a:r>
              <a:rPr lang="ko-KR" altLang="en-US" sz="2000" dirty="0"/>
              <a:t>우회전 전 대기</a:t>
            </a:r>
            <a:r>
              <a:rPr lang="en-US" altLang="ko-KR" sz="2000" dirty="0"/>
              <a:t>)</a:t>
            </a:r>
            <a:r>
              <a:rPr lang="en-US" altLang="ko-KR" sz="2000" dirty="0">
                <a:highlight>
                  <a:srgbClr val="FFFF00"/>
                </a:highlight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-&gt; </a:t>
            </a:r>
            <a:r>
              <a:rPr lang="en-US" altLang="ko-KR" sz="2000" b="0" i="0" dirty="0" err="1">
                <a:effectLst/>
                <a:latin typeface="Menlo"/>
              </a:rPr>
              <a:t>i</a:t>
            </a:r>
            <a:r>
              <a:rPr lang="en-US" altLang="ko-KR" sz="2000" b="0" i="0" dirty="0">
                <a:effectLst/>
                <a:latin typeface="Menlo"/>
              </a:rPr>
              <a:t>&gt;=2000 &amp;&amp; </a:t>
            </a:r>
            <a:r>
              <a:rPr lang="en-US" altLang="ko-KR" sz="2000" b="0" i="0" dirty="0" err="1">
                <a:effectLst/>
                <a:latin typeface="Menlo"/>
              </a:rPr>
              <a:t>i</a:t>
            </a:r>
            <a:r>
              <a:rPr lang="en-US" altLang="ko-KR" sz="2000" b="0" i="0" dirty="0">
                <a:effectLst/>
                <a:latin typeface="Menlo"/>
              </a:rPr>
              <a:t>&lt;=2360</a:t>
            </a:r>
            <a:r>
              <a:rPr lang="ko-KR" altLang="en-US" sz="2000" b="0" i="0" dirty="0">
                <a:effectLst/>
                <a:latin typeface="Menlo"/>
              </a:rPr>
              <a:t>일 때 우회전한다</a:t>
            </a:r>
            <a:r>
              <a:rPr lang="en-US" altLang="ko-KR" sz="2000" b="0" i="0" dirty="0">
                <a:effectLst/>
                <a:latin typeface="Menlo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latin typeface="Menlo"/>
              </a:rPr>
              <a:t>-&gt; </a:t>
            </a:r>
            <a:r>
              <a:rPr lang="en-US" altLang="ko-KR" sz="2000" dirty="0" err="1">
                <a:latin typeface="Menlo"/>
              </a:rPr>
              <a:t>i</a:t>
            </a:r>
            <a:r>
              <a:rPr lang="en-US" altLang="ko-KR" sz="2000" dirty="0">
                <a:latin typeface="Menlo"/>
              </a:rPr>
              <a:t>&gt;2360</a:t>
            </a:r>
            <a:r>
              <a:rPr lang="ko-KR" altLang="en-US" sz="2000" dirty="0">
                <a:latin typeface="Menlo"/>
              </a:rPr>
              <a:t>일 때 </a:t>
            </a:r>
            <a:r>
              <a:rPr lang="en-US" altLang="ko-KR" sz="2000" dirty="0">
                <a:latin typeface="Menlo"/>
              </a:rPr>
              <a:t>x-</a:t>
            </a:r>
            <a:r>
              <a:rPr lang="ko-KR" altLang="en-US" sz="2000" dirty="0">
                <a:latin typeface="Menlo"/>
              </a:rPr>
              <a:t>에서 </a:t>
            </a:r>
            <a:r>
              <a:rPr lang="en-US" altLang="ko-KR" sz="2000" dirty="0">
                <a:latin typeface="Menlo"/>
              </a:rPr>
              <a:t>x+ </a:t>
            </a:r>
            <a:r>
              <a:rPr lang="ko-KR" altLang="en-US" sz="2000" dirty="0">
                <a:latin typeface="Menlo"/>
              </a:rPr>
              <a:t>방향으로 직진한다</a:t>
            </a:r>
            <a:r>
              <a:rPr lang="en-US" altLang="ko-KR" sz="2000" dirty="0">
                <a:latin typeface="Menlo"/>
              </a:rPr>
              <a:t>.</a:t>
            </a:r>
            <a:endParaRPr lang="en-US" altLang="ko-KR" sz="20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highlight>
                  <a:srgbClr val="FFFF00"/>
                </a:highlight>
              </a:rPr>
              <a:t>Car8</a:t>
            </a:r>
            <a:r>
              <a:rPr lang="en-US" altLang="ko-KR" sz="2000" dirty="0"/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-&gt; </a:t>
            </a:r>
            <a:r>
              <a:rPr lang="en-US" altLang="ko-KR" sz="2000" dirty="0" err="1"/>
              <a:t>i</a:t>
            </a:r>
            <a:r>
              <a:rPr lang="en-US" altLang="ko-KR" sz="2000" dirty="0"/>
              <a:t>&lt;700</a:t>
            </a:r>
            <a:r>
              <a:rPr lang="ko-KR" altLang="en-US" sz="2000" dirty="0"/>
              <a:t>일 때 </a:t>
            </a:r>
            <a:r>
              <a:rPr lang="en-US" altLang="ko-KR" sz="2000" dirty="0"/>
              <a:t>y+</a:t>
            </a:r>
            <a:r>
              <a:rPr lang="ko-KR" altLang="en-US" sz="2000" dirty="0"/>
              <a:t>에서 </a:t>
            </a:r>
            <a:r>
              <a:rPr lang="en-US" altLang="ko-KR" sz="2000" dirty="0"/>
              <a:t>y-</a:t>
            </a:r>
            <a:r>
              <a:rPr lang="ko-KR" altLang="en-US" sz="2000" dirty="0"/>
              <a:t>방향으로 직진 후</a:t>
            </a:r>
            <a:r>
              <a:rPr lang="en-US" altLang="ko-KR" sz="2000" dirty="0"/>
              <a:t> </a:t>
            </a:r>
            <a:r>
              <a:rPr lang="ko-KR" altLang="en-US" sz="2000" dirty="0"/>
              <a:t>정지한다 </a:t>
            </a:r>
            <a:r>
              <a:rPr lang="en-US" altLang="ko-KR" sz="2000" dirty="0"/>
              <a:t>(</a:t>
            </a:r>
            <a:r>
              <a:rPr lang="ko-KR" altLang="en-US" sz="2000" dirty="0"/>
              <a:t>우회전 전 대기</a:t>
            </a:r>
            <a:r>
              <a:rPr lang="en-US" altLang="ko-KR" sz="2000" dirty="0"/>
              <a:t>)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-&gt; </a:t>
            </a:r>
            <a:r>
              <a:rPr lang="en-US" altLang="ko-KR" sz="2000" dirty="0" err="1"/>
              <a:t>i</a:t>
            </a:r>
            <a:r>
              <a:rPr lang="en-US" altLang="ko-KR" sz="2000" dirty="0"/>
              <a:t>&gt;=2000</a:t>
            </a:r>
            <a:r>
              <a:rPr lang="ko-KR" altLang="en-US" sz="2000" dirty="0"/>
              <a:t> </a:t>
            </a:r>
            <a:r>
              <a:rPr lang="en-US" altLang="ko-KR" sz="2000" dirty="0"/>
              <a:t>&amp;&amp;</a:t>
            </a:r>
            <a:r>
              <a:rPr lang="ko-KR" altLang="en-US" sz="2000" dirty="0"/>
              <a:t> </a:t>
            </a:r>
            <a:r>
              <a:rPr lang="en-US" altLang="ko-KR" sz="2000" dirty="0" err="1"/>
              <a:t>i</a:t>
            </a:r>
            <a:r>
              <a:rPr lang="en-US" altLang="ko-KR" sz="2000" dirty="0"/>
              <a:t>&lt;2360</a:t>
            </a:r>
            <a:r>
              <a:rPr lang="ko-KR" altLang="en-US" sz="2000" dirty="0"/>
              <a:t>일 때 </a:t>
            </a:r>
            <a:r>
              <a:rPr lang="en-US" altLang="ko-KR" sz="2000" dirty="0"/>
              <a:t>y+</a:t>
            </a:r>
            <a:r>
              <a:rPr lang="ko-KR" altLang="en-US" sz="2000" dirty="0"/>
              <a:t>에서 </a:t>
            </a:r>
            <a:r>
              <a:rPr lang="en-US" altLang="ko-KR" sz="2000" dirty="0"/>
              <a:t>y-</a:t>
            </a:r>
            <a:r>
              <a:rPr lang="ko-KR" altLang="en-US" sz="2000" dirty="0"/>
              <a:t>방향으로 직진한다 </a:t>
            </a:r>
            <a:r>
              <a:rPr lang="en-US" altLang="ko-KR" sz="2000" dirty="0"/>
              <a:t>(</a:t>
            </a:r>
            <a:r>
              <a:rPr lang="ko-KR" altLang="en-US" sz="2000" dirty="0"/>
              <a:t>우회전코너 진입</a:t>
            </a:r>
            <a:r>
              <a:rPr lang="en-US" altLang="ko-KR" sz="2000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-&gt; </a:t>
            </a:r>
            <a:r>
              <a:rPr lang="en-US" altLang="ko-KR" sz="2000" b="0" i="0" dirty="0" err="1">
                <a:effectLst/>
                <a:latin typeface="Menlo"/>
              </a:rPr>
              <a:t>i</a:t>
            </a:r>
            <a:r>
              <a:rPr lang="en-US" altLang="ko-KR" sz="2000" b="0" i="0" dirty="0">
                <a:effectLst/>
                <a:latin typeface="Menlo"/>
              </a:rPr>
              <a:t>&gt;=2360 &amp;&amp; </a:t>
            </a:r>
            <a:r>
              <a:rPr lang="en-US" altLang="ko-KR" sz="2000" b="0" i="0" dirty="0" err="1">
                <a:effectLst/>
                <a:latin typeface="Menlo"/>
              </a:rPr>
              <a:t>i</a:t>
            </a:r>
            <a:r>
              <a:rPr lang="en-US" altLang="ko-KR" sz="2000" b="0" i="0" dirty="0">
                <a:effectLst/>
                <a:latin typeface="Menlo"/>
              </a:rPr>
              <a:t>&lt;=2720</a:t>
            </a:r>
            <a:r>
              <a:rPr lang="ko-KR" altLang="en-US" sz="2000" b="0" i="0" dirty="0">
                <a:effectLst/>
                <a:latin typeface="Menlo"/>
              </a:rPr>
              <a:t>일 때 우회전한다</a:t>
            </a:r>
            <a:r>
              <a:rPr lang="en-US" altLang="ko-KR" sz="2000" b="0" i="0" dirty="0">
                <a:effectLst/>
                <a:latin typeface="Menlo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latin typeface="Menlo"/>
              </a:rPr>
              <a:t>-&gt; </a:t>
            </a:r>
            <a:r>
              <a:rPr lang="en-US" altLang="ko-KR" sz="2000" dirty="0" err="1">
                <a:latin typeface="Menlo"/>
              </a:rPr>
              <a:t>i</a:t>
            </a:r>
            <a:r>
              <a:rPr lang="en-US" altLang="ko-KR" sz="2000" dirty="0">
                <a:latin typeface="Menlo"/>
              </a:rPr>
              <a:t>&gt;2720</a:t>
            </a:r>
            <a:r>
              <a:rPr lang="ko-KR" altLang="en-US" sz="2000" dirty="0">
                <a:latin typeface="Menlo"/>
              </a:rPr>
              <a:t>일 때 </a:t>
            </a:r>
            <a:r>
              <a:rPr lang="en-US" altLang="ko-KR" sz="2000" dirty="0">
                <a:latin typeface="Menlo"/>
              </a:rPr>
              <a:t>x-</a:t>
            </a:r>
            <a:r>
              <a:rPr lang="ko-KR" altLang="en-US" sz="2000" dirty="0">
                <a:latin typeface="Menlo"/>
              </a:rPr>
              <a:t>에서 </a:t>
            </a:r>
            <a:r>
              <a:rPr lang="en-US" altLang="ko-KR" sz="2000" dirty="0">
                <a:latin typeface="Menlo"/>
              </a:rPr>
              <a:t>x+ </a:t>
            </a:r>
            <a:r>
              <a:rPr lang="ko-KR" altLang="en-US" sz="2000" dirty="0">
                <a:latin typeface="Menlo"/>
              </a:rPr>
              <a:t>방향으로 직진한다</a:t>
            </a:r>
            <a:r>
              <a:rPr lang="en-US" altLang="ko-KR" sz="2000" dirty="0">
                <a:latin typeface="Menlo"/>
              </a:rPr>
              <a:t>.</a:t>
            </a:r>
            <a:endParaRPr lang="en-US" altLang="ko-KR" sz="20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highlight>
                  <a:srgbClr val="FFFF00"/>
                </a:highlight>
              </a:rPr>
              <a:t>Car9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-&gt; </a:t>
            </a:r>
            <a:r>
              <a:rPr lang="en-US" altLang="ko-KR" sz="2000" dirty="0" err="1"/>
              <a:t>i</a:t>
            </a:r>
            <a:r>
              <a:rPr lang="en-US" altLang="ko-KR" sz="2000" dirty="0"/>
              <a:t>&lt;700</a:t>
            </a:r>
            <a:r>
              <a:rPr lang="ko-KR" altLang="en-US" sz="2000" dirty="0"/>
              <a:t>일 때 </a:t>
            </a:r>
            <a:r>
              <a:rPr lang="en-US" altLang="ko-KR" sz="2000" dirty="0"/>
              <a:t>y+</a:t>
            </a:r>
            <a:r>
              <a:rPr lang="ko-KR" altLang="en-US" sz="2000" dirty="0"/>
              <a:t>에서 </a:t>
            </a:r>
            <a:r>
              <a:rPr lang="en-US" altLang="ko-KR" sz="2000" dirty="0"/>
              <a:t>y-</a:t>
            </a:r>
            <a:r>
              <a:rPr lang="ko-KR" altLang="en-US" sz="2000" dirty="0"/>
              <a:t>방향으로 직진 후</a:t>
            </a:r>
            <a:r>
              <a:rPr lang="en-US" altLang="ko-KR" sz="2000" dirty="0"/>
              <a:t> </a:t>
            </a:r>
            <a:r>
              <a:rPr lang="ko-KR" altLang="en-US" sz="2000" dirty="0"/>
              <a:t>정지한다 </a:t>
            </a:r>
            <a:r>
              <a:rPr lang="en-US" altLang="ko-KR" sz="2000" dirty="0"/>
              <a:t>(</a:t>
            </a:r>
            <a:r>
              <a:rPr lang="ko-KR" altLang="en-US" sz="2000" dirty="0"/>
              <a:t>우회전 전 대기</a:t>
            </a:r>
            <a:r>
              <a:rPr lang="en-US" altLang="ko-KR" sz="2000" dirty="0"/>
              <a:t>)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-&gt; </a:t>
            </a:r>
            <a:r>
              <a:rPr lang="en-US" altLang="ko-KR" sz="2000" dirty="0" err="1"/>
              <a:t>i</a:t>
            </a:r>
            <a:r>
              <a:rPr lang="en-US" altLang="ko-KR" sz="2000" dirty="0"/>
              <a:t>&gt;=2000</a:t>
            </a:r>
            <a:r>
              <a:rPr lang="ko-KR" altLang="en-US" sz="2000" dirty="0"/>
              <a:t> </a:t>
            </a:r>
            <a:r>
              <a:rPr lang="en-US" altLang="ko-KR" sz="2000" dirty="0"/>
              <a:t>&amp;&amp;</a:t>
            </a:r>
            <a:r>
              <a:rPr lang="ko-KR" altLang="en-US" sz="2000" dirty="0"/>
              <a:t> </a:t>
            </a:r>
            <a:r>
              <a:rPr lang="en-US" altLang="ko-KR" sz="2000" dirty="0" err="1"/>
              <a:t>i</a:t>
            </a:r>
            <a:r>
              <a:rPr lang="en-US" altLang="ko-KR" sz="2000" dirty="0"/>
              <a:t>&lt;2720</a:t>
            </a:r>
            <a:r>
              <a:rPr lang="ko-KR" altLang="en-US" sz="2000" dirty="0"/>
              <a:t>일 때 </a:t>
            </a:r>
            <a:r>
              <a:rPr lang="en-US" altLang="ko-KR" sz="2000" dirty="0"/>
              <a:t>y+</a:t>
            </a:r>
            <a:r>
              <a:rPr lang="ko-KR" altLang="en-US" sz="2000" dirty="0"/>
              <a:t>에서 </a:t>
            </a:r>
            <a:r>
              <a:rPr lang="en-US" altLang="ko-KR" sz="2000" dirty="0"/>
              <a:t>y-</a:t>
            </a:r>
            <a:r>
              <a:rPr lang="ko-KR" altLang="en-US" sz="2000" dirty="0"/>
              <a:t>방향으로 직진한다 </a:t>
            </a:r>
            <a:r>
              <a:rPr lang="en-US" altLang="ko-KR" sz="2000" dirty="0"/>
              <a:t>(</a:t>
            </a:r>
            <a:r>
              <a:rPr lang="ko-KR" altLang="en-US" sz="2000" dirty="0"/>
              <a:t>우회전코너 진입</a:t>
            </a:r>
            <a:r>
              <a:rPr lang="en-US" altLang="ko-KR" sz="2000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-&gt; </a:t>
            </a:r>
            <a:r>
              <a:rPr lang="en-US" altLang="ko-KR" sz="2000" b="0" i="0" dirty="0" err="1">
                <a:effectLst/>
                <a:latin typeface="Menlo"/>
              </a:rPr>
              <a:t>i</a:t>
            </a:r>
            <a:r>
              <a:rPr lang="en-US" altLang="ko-KR" sz="2000" b="0" i="0" dirty="0">
                <a:effectLst/>
                <a:latin typeface="Menlo"/>
              </a:rPr>
              <a:t>&gt;=2720 &amp;&amp; </a:t>
            </a:r>
            <a:r>
              <a:rPr lang="en-US" altLang="ko-KR" sz="2000" b="0" i="0" dirty="0" err="1">
                <a:effectLst/>
                <a:latin typeface="Menlo"/>
              </a:rPr>
              <a:t>i</a:t>
            </a:r>
            <a:r>
              <a:rPr lang="en-US" altLang="ko-KR" sz="2000" b="0" i="0" dirty="0">
                <a:effectLst/>
                <a:latin typeface="Menlo"/>
              </a:rPr>
              <a:t>&lt;=3080</a:t>
            </a:r>
            <a:r>
              <a:rPr lang="ko-KR" altLang="en-US" sz="2000" b="0" i="0" dirty="0">
                <a:effectLst/>
                <a:latin typeface="Menlo"/>
              </a:rPr>
              <a:t>일 때 우회전한다</a:t>
            </a:r>
            <a:r>
              <a:rPr lang="en-US" altLang="ko-KR" sz="2000" b="0" i="0" dirty="0">
                <a:effectLst/>
                <a:latin typeface="Menlo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latin typeface="Menlo"/>
              </a:rPr>
              <a:t>-&gt; </a:t>
            </a:r>
            <a:r>
              <a:rPr lang="en-US" altLang="ko-KR" sz="2000" dirty="0" err="1">
                <a:latin typeface="Menlo"/>
              </a:rPr>
              <a:t>i</a:t>
            </a:r>
            <a:r>
              <a:rPr lang="en-US" altLang="ko-KR" sz="2000" dirty="0">
                <a:latin typeface="Menlo"/>
              </a:rPr>
              <a:t>&gt;3080</a:t>
            </a:r>
            <a:r>
              <a:rPr lang="ko-KR" altLang="en-US" sz="2000" dirty="0">
                <a:latin typeface="Menlo"/>
              </a:rPr>
              <a:t>일 때 </a:t>
            </a:r>
            <a:r>
              <a:rPr lang="en-US" altLang="ko-KR" sz="2000" dirty="0">
                <a:latin typeface="Menlo"/>
              </a:rPr>
              <a:t>x-</a:t>
            </a:r>
            <a:r>
              <a:rPr lang="ko-KR" altLang="en-US" sz="2000" dirty="0">
                <a:latin typeface="Menlo"/>
              </a:rPr>
              <a:t>에서 </a:t>
            </a:r>
            <a:r>
              <a:rPr lang="en-US" altLang="ko-KR" sz="2000" dirty="0">
                <a:latin typeface="Menlo"/>
              </a:rPr>
              <a:t>x+ </a:t>
            </a:r>
            <a:r>
              <a:rPr lang="ko-KR" altLang="en-US" sz="2000" dirty="0">
                <a:latin typeface="Menlo"/>
              </a:rPr>
              <a:t>방향으로 직진한다</a:t>
            </a:r>
            <a:r>
              <a:rPr lang="en-US" altLang="ko-KR" sz="2000" dirty="0">
                <a:latin typeface="Menlo"/>
              </a:rPr>
              <a:t>.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4271500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</TotalTime>
  <Words>3013</Words>
  <Application>Microsoft Office PowerPoint</Application>
  <PresentationFormat>와이드스크린</PresentationFormat>
  <Paragraphs>286</Paragraphs>
  <Slides>23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Menlo</vt:lpstr>
      <vt:lpstr>NanumGothic</vt:lpstr>
      <vt:lpstr>맑은 고딕</vt:lpstr>
      <vt:lpstr>Arial</vt:lpstr>
      <vt:lpstr>Office 테마</vt:lpstr>
      <vt:lpstr>20190176_이형섭_project</vt:lpstr>
      <vt:lpstr>:: 목차 ::</vt:lpstr>
      <vt:lpstr>:: 구현영상 ::</vt:lpstr>
      <vt:lpstr>:: 코드 작성 전 구상 ::</vt:lpstr>
      <vt:lpstr>:: 코드 작성 전 구상 :: 구상1을 구현한 사진</vt:lpstr>
      <vt:lpstr>:: 코드 작성 전 구상 ::</vt:lpstr>
      <vt:lpstr>:: 코드 작성 전 구상 ::</vt:lpstr>
      <vt:lpstr>:: 코드 작성 전 구상 ::</vt:lpstr>
      <vt:lpstr>:: 시나리오 ::</vt:lpstr>
      <vt:lpstr>:: 구상 1과 2을 Matlab으로 구현 ::</vt:lpstr>
      <vt:lpstr>:: 구상 1과 2을 Matlab으로 구현 ::</vt:lpstr>
      <vt:lpstr>:: 구상 1과 2을 Matlab으로 구현 ::</vt:lpstr>
      <vt:lpstr>:: 구상 1과 2을 Matlab으로 구현 ::</vt:lpstr>
      <vt:lpstr>:: 구상 1과 2을 Matlab으로 구현 ::</vt:lpstr>
      <vt:lpstr>:: 구상 1과 2을 Matlab으로 구현 ::</vt:lpstr>
      <vt:lpstr>:: 구상 1과 2을 Matlab으로 구현 ::</vt:lpstr>
      <vt:lpstr>:: 구상 1과 2을 Matlab으로 구현 ::</vt:lpstr>
      <vt:lpstr>:: 구상 1과 2을 Matlab으로 구현 ::</vt:lpstr>
      <vt:lpstr>:: 구상3 &amp; 4 :: Tesla FSD</vt:lpstr>
      <vt:lpstr>:: 구상3 &amp; 4 :: Tesla FSD</vt:lpstr>
      <vt:lpstr>:: 구상3 &amp; 4 :: Sky View</vt:lpstr>
      <vt:lpstr>:: 구상3 &amp; 4 :: Driver View</vt:lpstr>
      <vt:lpstr>:: 구상3 &amp; 4 :: Driver 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20190176_이형섭_project</dc:title>
  <dc:creator>이형섭</dc:creator>
  <cp:lastModifiedBy>이형섭</cp:lastModifiedBy>
  <cp:revision>2</cp:revision>
  <dcterms:created xsi:type="dcterms:W3CDTF">2022-05-04T06:17:10Z</dcterms:created>
  <dcterms:modified xsi:type="dcterms:W3CDTF">2022-05-04T14:25:11Z</dcterms:modified>
</cp:coreProperties>
</file>